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01.svg" ContentType="image/svg+xml"/>
  <Override PartName="/ppt/media/image103.svg" ContentType="image/svg+xml"/>
  <Override PartName="/ppt/media/image104.svg" ContentType="image/svg+xml"/>
  <Override PartName="/ppt/media/image105.svg" ContentType="image/svg+xml"/>
  <Override PartName="/ppt/media/image106.svg" ContentType="image/svg+xml"/>
  <Override PartName="/ppt/media/image108.svg" ContentType="image/svg+xml"/>
  <Override PartName="/ppt/media/image109.svg" ContentType="image/svg+xml"/>
  <Override PartName="/ppt/media/image110.svg" ContentType="image/svg+xml"/>
  <Override PartName="/ppt/media/image111.svg" ContentType="image/svg+xml"/>
  <Override PartName="/ppt/media/image113.svg" ContentType="image/svg+xml"/>
  <Override PartName="/ppt/media/image115.svg" ContentType="image/svg+xml"/>
  <Override PartName="/ppt/media/image116.svg" ContentType="image/svg+xml"/>
  <Override PartName="/ppt/media/image118.svg" ContentType="image/svg+xml"/>
  <Override PartName="/ppt/media/image119.svg" ContentType="image/svg+xml"/>
  <Override PartName="/ppt/media/image12.svg" ContentType="image/svg+xml"/>
  <Override PartName="/ppt/media/image121.svg" ContentType="image/svg+xml"/>
  <Override PartName="/ppt/media/image122.svg" ContentType="image/svg+xml"/>
  <Override PartName="/ppt/media/image123.svg" ContentType="image/svg+xml"/>
  <Override PartName="/ppt/media/image124.svg" ContentType="image/svg+xml"/>
  <Override PartName="/ppt/media/image125.svg" ContentType="image/svg+xml"/>
  <Override PartName="/ppt/media/image127.svg" ContentType="image/svg+xml"/>
  <Override PartName="/ppt/media/image128.svg" ContentType="image/svg+xml"/>
  <Override PartName="/ppt/media/image129.svg" ContentType="image/svg+xml"/>
  <Override PartName="/ppt/media/image13.svg" ContentType="image/svg+xml"/>
  <Override PartName="/ppt/media/image130.svg" ContentType="image/svg+xml"/>
  <Override PartName="/ppt/media/image131.svg" ContentType="image/svg+xml"/>
  <Override PartName="/ppt/media/image132.svg" ContentType="image/svg+xml"/>
  <Override PartName="/ppt/media/image134.svg" ContentType="image/svg+xml"/>
  <Override PartName="/ppt/media/image135.svg" ContentType="image/svg+xml"/>
  <Override PartName="/ppt/media/image136.svg" ContentType="image/svg+xml"/>
  <Override PartName="/ppt/media/image137.svg" ContentType="image/svg+xml"/>
  <Override PartName="/ppt/media/image138.svg" ContentType="image/svg+xml"/>
  <Override PartName="/ppt/media/image139.svg" ContentType="image/svg+xml"/>
  <Override PartName="/ppt/media/image140.svg" ContentType="image/svg+xml"/>
  <Override PartName="/ppt/media/image141.svg" ContentType="image/svg+xml"/>
  <Override PartName="/ppt/media/image142.svg" ContentType="image/svg+xml"/>
  <Override PartName="/ppt/media/image143.svg" ContentType="image/svg+xml"/>
  <Override PartName="/ppt/media/image144.svg" ContentType="image/svg+xml"/>
  <Override PartName="/ppt/media/image145.svg" ContentType="image/svg+xml"/>
  <Override PartName="/ppt/media/image146.svg" ContentType="image/svg+xml"/>
  <Override PartName="/ppt/media/image147.svg" ContentType="image/svg+xml"/>
  <Override PartName="/ppt/media/image148.svg" ContentType="image/svg+xml"/>
  <Override PartName="/ppt/media/image149.svg" ContentType="image/svg+xml"/>
  <Override PartName="/ppt/media/image15.svg" ContentType="image/svg+xml"/>
  <Override PartName="/ppt/media/image150.svg" ContentType="image/svg+xml"/>
  <Override PartName="/ppt/media/image152.svg" ContentType="image/svg+xml"/>
  <Override PartName="/ppt/media/image153.svg" ContentType="image/svg+xml"/>
  <Override PartName="/ppt/media/image154.svg" ContentType="image/svg+xml"/>
  <Override PartName="/ppt/media/image155.svg" ContentType="image/svg+xml"/>
  <Override PartName="/ppt/media/image157.svg" ContentType="image/svg+xml"/>
  <Override PartName="/ppt/media/image158.svg" ContentType="image/svg+xml"/>
  <Override PartName="/ppt/media/image159.svg" ContentType="image/svg+xml"/>
  <Override PartName="/ppt/media/image160.svg" ContentType="image/svg+xml"/>
  <Override PartName="/ppt/media/image161.svg" ContentType="image/svg+xml"/>
  <Override PartName="/ppt/media/image162.svg" ContentType="image/svg+xml"/>
  <Override PartName="/ppt/media/image163.svg" ContentType="image/svg+xml"/>
  <Override PartName="/ppt/media/image164.svg" ContentType="image/svg+xml"/>
  <Override PartName="/ppt/media/image165.svg" ContentType="image/svg+xml"/>
  <Override PartName="/ppt/media/image166.svg" ContentType="image/svg+xml"/>
  <Override PartName="/ppt/media/image168.svg" ContentType="image/svg+xml"/>
  <Override PartName="/ppt/media/image169.svg" ContentType="image/svg+xml"/>
  <Override PartName="/ppt/media/image17.svg" ContentType="image/svg+xml"/>
  <Override PartName="/ppt/media/image170.svg" ContentType="image/svg+xml"/>
  <Override PartName="/ppt/media/image171.svg" ContentType="image/svg+xml"/>
  <Override PartName="/ppt/media/image172.svg" ContentType="image/svg+xml"/>
  <Override PartName="/ppt/media/image173.svg" ContentType="image/svg+xml"/>
  <Override PartName="/ppt/media/image174.svg" ContentType="image/svg+xml"/>
  <Override PartName="/ppt/media/image176.svg" ContentType="image/svg+xml"/>
  <Override PartName="/ppt/media/image177.svg" ContentType="image/svg+xml"/>
  <Override PartName="/ppt/media/image178.svg" ContentType="image/svg+xml"/>
  <Override PartName="/ppt/media/image180.svg" ContentType="image/svg+xml"/>
  <Override PartName="/ppt/media/image182.svg" ContentType="image/svg+xml"/>
  <Override PartName="/ppt/media/image183.svg" ContentType="image/svg+xml"/>
  <Override PartName="/ppt/media/image185.svg" ContentType="image/svg+xml"/>
  <Override PartName="/ppt/media/image186.svg" ContentType="image/svg+xml"/>
  <Override PartName="/ppt/media/image188.svg" ContentType="image/svg+xml"/>
  <Override PartName="/ppt/media/image189.svg" ContentType="image/svg+xml"/>
  <Override PartName="/ppt/media/image19.svg" ContentType="image/svg+xml"/>
  <Override PartName="/ppt/media/image190.svg" ContentType="image/svg+xml"/>
  <Override PartName="/ppt/media/image191.svg" ContentType="image/svg+xml"/>
  <Override PartName="/ppt/media/image192.svg" ContentType="image/svg+xml"/>
  <Override PartName="/ppt/media/image193.svg" ContentType="image/svg+xml"/>
  <Override PartName="/ppt/media/image194.svg" ContentType="image/svg+xml"/>
  <Override PartName="/ppt/media/image195.svg" ContentType="image/svg+xml"/>
  <Override PartName="/ppt/media/image197.svg" ContentType="image/svg+xml"/>
  <Override PartName="/ppt/media/image198.svg" ContentType="image/svg+xml"/>
  <Override PartName="/ppt/media/image200.svg" ContentType="image/svg+xml"/>
  <Override PartName="/ppt/media/image201.svg" ContentType="image/svg+xml"/>
  <Override PartName="/ppt/media/image202.svg" ContentType="image/svg+xml"/>
  <Override PartName="/ppt/media/image203.svg" ContentType="image/svg+xml"/>
  <Override PartName="/ppt/media/image205.svg" ContentType="image/svg+xml"/>
  <Override PartName="/ppt/media/image206.svg" ContentType="image/svg+xml"/>
  <Override PartName="/ppt/media/image208.svg" ContentType="image/svg+xml"/>
  <Override PartName="/ppt/media/image209.svg" ContentType="image/svg+xml"/>
  <Override PartName="/ppt/media/image21.svg" ContentType="image/svg+xml"/>
  <Override PartName="/ppt/media/image210.svg" ContentType="image/svg+xml"/>
  <Override PartName="/ppt/media/image211.svg" ContentType="image/svg+xml"/>
  <Override PartName="/ppt/media/image212.svg" ContentType="image/svg+xml"/>
  <Override PartName="/ppt/media/image213.svg" ContentType="image/svg+xml"/>
  <Override PartName="/ppt/media/image214.svg" ContentType="image/svg+xml"/>
  <Override PartName="/ppt/media/image215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7.svg" ContentType="image/svg+xml"/>
  <Override PartName="/ppt/media/image49.svg" ContentType="image/svg+xml"/>
  <Override PartName="/ppt/media/image50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8.svg" ContentType="image/svg+xml"/>
  <Override PartName="/ppt/media/image60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media/image66.svg" ContentType="image/svg+xml"/>
  <Override PartName="/ppt/media/image68.svg" ContentType="image/svg+xml"/>
  <Override PartName="/ppt/media/image69.svg" ContentType="image/svg+xml"/>
  <Override PartName="/ppt/media/image71.svg" ContentType="image/svg+xml"/>
  <Override PartName="/ppt/media/image73.svg" ContentType="image/svg+xml"/>
  <Override PartName="/ppt/media/image75.svg" ContentType="image/svg+xml"/>
  <Override PartName="/ppt/media/image76.svg" ContentType="image/svg+xml"/>
  <Override PartName="/ppt/media/image77.svg" ContentType="image/svg+xml"/>
  <Override PartName="/ppt/media/image79.svg" ContentType="image/svg+xml"/>
  <Override PartName="/ppt/media/image8.svg" ContentType="image/svg+xml"/>
  <Override PartName="/ppt/media/image81.svg" ContentType="image/svg+xml"/>
  <Override PartName="/ppt/media/image82.svg" ContentType="image/svg+xml"/>
  <Override PartName="/ppt/media/image83.svg" ContentType="image/svg+xml"/>
  <Override PartName="/ppt/media/image84.svg" ContentType="image/svg+xml"/>
  <Override PartName="/ppt/media/image86.svg" ContentType="image/svg+xml"/>
  <Override PartName="/ppt/media/image87.svg" ContentType="image/svg+xml"/>
  <Override PartName="/ppt/media/image89.svg" ContentType="image/svg+xml"/>
  <Override PartName="/ppt/media/image91.svg" ContentType="image/svg+xml"/>
  <Override PartName="/ppt/media/image92.svg" ContentType="image/svg+xml"/>
  <Override PartName="/ppt/media/image93.svg" ContentType="image/svg+xml"/>
  <Override PartName="/ppt/media/image95.svg" ContentType="image/svg+xml"/>
  <Override PartName="/ppt/media/image96.svg" ContentType="image/svg+xml"/>
  <Override PartName="/ppt/media/image98.svg" ContentType="image/svg+xml"/>
  <Override PartName="/ppt/media/image9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</p:sldIdLst>
  <p:sldSz cx="9144000" cy="5143500"/>
  <p:notesSz cx="5143500" cy="9144000"/>
  <p:custDataLst>
    <p:tags r:id="rId16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7" Type="http://schemas.openxmlformats.org/officeDocument/2006/relationships/tags" Target="tags/tag1.xml"/><Relationship Id="rId166" Type="http://schemas.openxmlformats.org/officeDocument/2006/relationships/tableStyles" Target="tableStyles.xml"/><Relationship Id="rId165" Type="http://schemas.openxmlformats.org/officeDocument/2006/relationships/viewProps" Target="viewProps.xml"/><Relationship Id="rId164" Type="http://schemas.openxmlformats.org/officeDocument/2006/relationships/presProps" Target="presProps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End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4.svg"/><Relationship Id="rId1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5.svg"/><Relationship Id="rId1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6.svg"/><Relationship Id="rId1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7.svg"/><Relationship Id="rId2" Type="http://schemas.openxmlformats.org/officeDocument/2006/relationships/image" Target="../media/image45.png"/><Relationship Id="rId1" Type="http://schemas.openxmlformats.org/officeDocument/2006/relationships/image" Target="../media/image6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8.svg"/><Relationship Id="rId2" Type="http://schemas.openxmlformats.org/officeDocument/2006/relationships/image" Target="../media/image97.png"/><Relationship Id="rId1" Type="http://schemas.openxmlformats.org/officeDocument/2006/relationships/image" Target="../media/image6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9.svg"/><Relationship Id="rId1" Type="http://schemas.openxmlformats.org/officeDocument/2006/relationships/image" Target="../media/image16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0.svg"/><Relationship Id="rId1" Type="http://schemas.openxmlformats.org/officeDocument/2006/relationships/image" Target="../media/image39.pn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image" Target="../media/image6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3.svg"/><Relationship Id="rId1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4.svg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5.svg"/><Relationship Id="rId2" Type="http://schemas.openxmlformats.org/officeDocument/2006/relationships/image" Target="../media/image85.png"/><Relationship Id="rId1" Type="http://schemas.openxmlformats.org/officeDocument/2006/relationships/image" Target="../media/image6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7.svg"/><Relationship Id="rId1" Type="http://schemas.openxmlformats.org/officeDocument/2006/relationships/image" Target="../media/image156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8.svg"/><Relationship Id="rId1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9.svg"/><Relationship Id="rId1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0.svg"/><Relationship Id="rId1" Type="http://schemas.openxmlformats.org/officeDocument/2006/relationships/image" Target="../media/image64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1.svg"/><Relationship Id="rId1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2.svg"/><Relationship Id="rId1" Type="http://schemas.openxmlformats.org/officeDocument/2006/relationships/image" Target="../media/image43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3.svg"/><Relationship Id="rId1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4.svg"/><Relationship Id="rId1" Type="http://schemas.openxmlformats.org/officeDocument/2006/relationships/image" Target="../media/image41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5.svg"/><Relationship Id="rId1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6.svg"/><Relationship Id="rId2" Type="http://schemas.openxmlformats.org/officeDocument/2006/relationships/image" Target="../media/image85.png"/><Relationship Id="rId1" Type="http://schemas.openxmlformats.org/officeDocument/2006/relationships/image" Target="../media/image6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image" Target="../media/image6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9.svg"/><Relationship Id="rId1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0.svg"/><Relationship Id="rId1" Type="http://schemas.openxmlformats.org/officeDocument/2006/relationships/image" Target="../media/image64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1.svg"/><Relationship Id="rId1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2.svg"/><Relationship Id="rId1" Type="http://schemas.openxmlformats.org/officeDocument/2006/relationships/image" Target="../media/image41.pn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3.svg"/><Relationship Id="rId1" Type="http://schemas.openxmlformats.org/officeDocument/2006/relationships/image" Target="../media/image74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4.svg"/><Relationship Id="rId1" Type="http://schemas.openxmlformats.org/officeDocument/2006/relationships/image" Target="../media/image56.pn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image" Target="../media/image6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7.sv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8.svg"/><Relationship Id="rId1" Type="http://schemas.openxmlformats.org/officeDocument/2006/relationships/image" Target="../media/image126.pn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image" Target="../media/image6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2.svg"/><Relationship Id="rId1" Type="http://schemas.openxmlformats.org/officeDocument/2006/relationships/image" Target="../media/image181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3.svg"/><Relationship Id="rId1" Type="http://schemas.openxmlformats.org/officeDocument/2006/relationships/image" Target="../media/image43.pn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image" Target="../media/image6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6.svg"/><Relationship Id="rId1" Type="http://schemas.openxmlformats.org/officeDocument/2006/relationships/image" Target="../media/image43.pn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8.svg"/><Relationship Id="rId1" Type="http://schemas.openxmlformats.org/officeDocument/2006/relationships/image" Target="../media/image187.pn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9.svg"/><Relationship Id="rId1" Type="http://schemas.openxmlformats.org/officeDocument/2006/relationships/image" Target="../media/image56.pn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0.svg"/><Relationship Id="rId1" Type="http://schemas.openxmlformats.org/officeDocument/2006/relationships/image" Target="../media/image37.pn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1.sv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2.svg"/><Relationship Id="rId1" Type="http://schemas.openxmlformats.org/officeDocument/2006/relationships/image" Target="../media/image90.pn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3.svg"/><Relationship Id="rId1" Type="http://schemas.openxmlformats.org/officeDocument/2006/relationships/image" Target="../media/image48.pn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4.svg"/><Relationship Id="rId1" Type="http://schemas.openxmlformats.org/officeDocument/2006/relationships/image" Target="../media/image56.pn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5.svg"/><Relationship Id="rId2" Type="http://schemas.openxmlformats.org/officeDocument/2006/relationships/image" Target="../media/image67.png"/><Relationship Id="rId1" Type="http://schemas.openxmlformats.org/officeDocument/2006/relationships/image" Target="../media/image6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7.svg"/><Relationship Id="rId2" Type="http://schemas.openxmlformats.org/officeDocument/2006/relationships/image" Target="../media/image196.png"/><Relationship Id="rId1" Type="http://schemas.openxmlformats.org/officeDocument/2006/relationships/image" Target="../media/image6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8.svg"/><Relationship Id="rId1" Type="http://schemas.openxmlformats.org/officeDocument/2006/relationships/image" Target="../media/image78.pn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0.svg"/><Relationship Id="rId1" Type="http://schemas.openxmlformats.org/officeDocument/2006/relationships/image" Target="../media/image199.pn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1.svg"/><Relationship Id="rId2" Type="http://schemas.openxmlformats.org/officeDocument/2006/relationships/image" Target="../media/image117.png"/><Relationship Id="rId1" Type="http://schemas.openxmlformats.org/officeDocument/2006/relationships/image" Target="../media/image6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2.svg"/><Relationship Id="rId1" Type="http://schemas.openxmlformats.org/officeDocument/2006/relationships/image" Target="../media/image56.pn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3.sv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5.svg"/><Relationship Id="rId2" Type="http://schemas.openxmlformats.org/officeDocument/2006/relationships/image" Target="../media/image204.png"/><Relationship Id="rId1" Type="http://schemas.openxmlformats.org/officeDocument/2006/relationships/image" Target="../media/image6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6.svg"/><Relationship Id="rId1" Type="http://schemas.openxmlformats.org/officeDocument/2006/relationships/image" Target="../media/image9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8.svg"/><Relationship Id="rId1" Type="http://schemas.openxmlformats.org/officeDocument/2006/relationships/image" Target="../media/image207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9.svg"/><Relationship Id="rId1" Type="http://schemas.openxmlformats.org/officeDocument/2006/relationships/image" Target="../media/image11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0.svg"/><Relationship Id="rId1" Type="http://schemas.openxmlformats.org/officeDocument/2006/relationships/image" Target="../media/image37.pn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1.svg"/><Relationship Id="rId1" Type="http://schemas.openxmlformats.org/officeDocument/2006/relationships/image" Target="../media/image56.pn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2.svg"/><Relationship Id="rId1" Type="http://schemas.openxmlformats.org/officeDocument/2006/relationships/image" Target="../media/image64.pn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3.svg"/><Relationship Id="rId1" Type="http://schemas.openxmlformats.org/officeDocument/2006/relationships/image" Target="../media/image11.pn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4.svg"/><Relationship Id="rId1" Type="http://schemas.openxmlformats.org/officeDocument/2006/relationships/image" Target="../media/image41.pn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5.sv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6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sv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sv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7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0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1.svg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8.svg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0.sv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1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sv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6.svg"/><Relationship Id="rId1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9.sv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1.svg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5.sv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6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7.svg"/><Relationship Id="rId1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9.svg"/><Relationship Id="rId1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1.svg"/><Relationship Id="rId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2.svg"/><Relationship Id="rId1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3.svg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4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7.svg"/><Relationship Id="rId1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9.svg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1.svg"/><Relationship Id="rId1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2.svg"/><Relationship Id="rId2" Type="http://schemas.openxmlformats.org/officeDocument/2006/relationships/image" Target="../media/image45.png"/><Relationship Id="rId1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3.sv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5.svg"/><Relationship Id="rId1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6.svg"/><Relationship Id="rId1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9.svg"/><Relationship Id="rId2" Type="http://schemas.openxmlformats.org/officeDocument/2006/relationships/image" Target="../media/image45.png"/><Relationship Id="rId1" Type="http://schemas.openxmlformats.org/officeDocument/2006/relationships/image" Target="../media/image6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1.svg"/><Relationship Id="rId1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3.svg"/><Relationship Id="rId1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4.svg"/><Relationship Id="rId1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5.svg"/><Relationship Id="rId1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6.svg"/><Relationship Id="rId2" Type="http://schemas.openxmlformats.org/officeDocument/2006/relationships/image" Target="../media/image85.png"/><Relationship Id="rId1" Type="http://schemas.openxmlformats.org/officeDocument/2006/relationships/image" Target="../media/image6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8.svg"/><Relationship Id="rId1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9.svg"/><Relationship Id="rId1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0.svg"/><Relationship Id="rId1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1.svg"/><Relationship Id="rId1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3.svg"/><Relationship Id="rId1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5.svg"/><Relationship Id="rId1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6.svg"/><Relationship Id="rId1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9.svg"/><Relationship Id="rId1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1.svg"/><Relationship Id="rId1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2.sv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sv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3.svg"/><Relationship Id="rId1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4.svg"/><Relationship Id="rId1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5.svg"/><Relationship Id="rId2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7.svg"/><Relationship Id="rId1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8.svg"/><Relationship Id="rId1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9.svg"/><Relationship Id="rId1" Type="http://schemas.openxmlformats.org/officeDocument/2006/relationships/image" Target="../media/image39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0.svg"/><Relationship Id="rId1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1.svg"/><Relationship Id="rId1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2.svg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4.svg"/><Relationship Id="rId1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5.svg"/><Relationship Id="rId1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6.svg"/><Relationship Id="rId1" Type="http://schemas.openxmlformats.org/officeDocument/2006/relationships/image" Target="../media/image37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7.svg"/><Relationship Id="rId1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8.svg"/><Relationship Id="rId1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9.svg"/><Relationship Id="rId1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0.svg"/><Relationship Id="rId1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1.svg"/><Relationship Id="rId1" Type="http://schemas.openxmlformats.org/officeDocument/2006/relationships/image" Target="../media/image64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2.svg"/><Relationship Id="rId1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3.svg"/><Relationship Id="rId1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3013" y="1624013"/>
            <a:ext cx="6763703" cy="94773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Vue项目最佳实践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2319338" y="1195388"/>
            <a:ext cx="4601528" cy="428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100" dirty="0">
                <a:solidFill>
                  <a:srgbClr val="6464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SUBTITLE HERE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2586038" y="2867025"/>
            <a:ext cx="1790700" cy="2476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MindShow.fun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762500" y="2867025"/>
            <a:ext cx="1790700" cy="2476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2024-08-13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一、重要性</a:t>
            </a:r>
            <a:endParaRPr lang="en-US" sz="35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CDN的使用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CDN具有更好的可用性，更低的网络延迟和丢包率 。</a:t>
            </a:r>
            <a:endParaRPr lang="en-US" sz="14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250" y="347663"/>
            <a:ext cx="83629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浏览器缓存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1488" y="1938337"/>
            <a:ext cx="2390775" cy="27527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根据是否需要重新向服务器发起请求来分类，将HTTP缓存规则分为两大类（强制缓存、对比缓存）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96013" y="2943225"/>
            <a:ext cx="2495550" cy="17668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强缓存并设置超长过期时间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Cache-Control: max-age=31536000</a:t>
            </a:r>
            <a:endParaRPr lang="en-US" sz="14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1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代码压缩
</a:t>
            </a:r>
            <a:endParaRPr lang="en-US" sz="135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优化图片和资源加载
</a:t>
            </a:r>
            <a:endParaRPr lang="en-US" sz="135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减少冗余代码
</a:t>
            </a:r>
            <a:endParaRPr lang="en-US" sz="135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按需引入第三方库
</a:t>
            </a:r>
            <a:endParaRPr lang="en-US" sz="135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代码分割
</a:t>
            </a:r>
            <a:endParaRPr lang="en-US" sz="135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资源文件缓存策略</a:t>
            </a:r>
            <a:endParaRPr lang="en-US" sz="135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代码压缩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代码压缩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99670" y="1516610"/>
            <a:ext cx="2653205" cy="26486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</a:t>
            </a:r>
            <a:b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UglifyJS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548477" y="1516610"/>
            <a:ext cx="2653205" cy="26486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</a:t>
            </a:r>
            <a:b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CSSNano</a:t>
            </a:r>
            <a:endParaRPr lang="en-US" sz="13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优化图片和资源加载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通过在 Webpack 和 Vite 项目中集成 imagemin 或 vite-plugin-imagemin，可以显著减少图片和 SVG 文件的体积，提高页面加载速度和性能。</a:t>
            </a:r>
            <a:endParaRPr lang="en-US" sz="14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Treeshaking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babel-plugin-transform-runtime</a:t>
            </a:r>
            <a:endParaRPr lang="en-US" sz="14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Treeshaking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Treeshaking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350" y="1516774"/>
            <a:ext cx="7715250" cy="265287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2439" y="1862378"/>
            <a:ext cx="1854581" cy="195680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消除无用代码</a:t>
            </a:r>
            <a:endParaRPr lang="en-US" sz="1430" dirty="0"/>
          </a:p>
        </p:txBody>
      </p:sp>
      <p:sp>
        <p:nvSpPr>
          <p:cNvPr id="8" name="Text 3"/>
          <p:cNvSpPr/>
          <p:nvPr/>
        </p:nvSpPr>
        <p:spPr>
          <a:xfrm>
            <a:off x="3825685" y="1862378"/>
            <a:ext cx="1854581" cy="195680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减少代码体积</a:t>
            </a:r>
            <a:endParaRPr lang="en-US" sz="1430" dirty="0"/>
          </a:p>
        </p:txBody>
      </p:sp>
      <p:sp>
        <p:nvSpPr>
          <p:cNvPr id="9" name="Text 4"/>
          <p:cNvSpPr/>
          <p:nvPr/>
        </p:nvSpPr>
        <p:spPr>
          <a:xfrm>
            <a:off x="6653798" y="1862378"/>
            <a:ext cx="1854581" cy="195680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在不同版本中的实现</a:t>
            </a:r>
            <a:endParaRPr lang="en-US" sz="143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090613"/>
            <a:ext cx="7286625" cy="500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96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在不同版本中的实现</a:t>
            </a:r>
            <a:endParaRPr lang="en-US" sz="1960" dirty="0"/>
          </a:p>
        </p:txBody>
      </p:sp>
      <p:sp>
        <p:nvSpPr>
          <p:cNvPr id="4" name="Text 1"/>
          <p:cNvSpPr/>
          <p:nvPr/>
        </p:nvSpPr>
        <p:spPr>
          <a:xfrm>
            <a:off x="800100" y="3124200"/>
            <a:ext cx="2286000" cy="1457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 4中，usedExports是Tree Shaking的一部分，默认启用</a:t>
            </a:r>
            <a:endParaRPr lang="en-US" sz="1330" dirty="0"/>
          </a:p>
        </p:txBody>
      </p:sp>
      <p:sp>
        <p:nvSpPr>
          <p:cNvPr id="5" name="Text 2"/>
          <p:cNvSpPr/>
          <p:nvPr/>
        </p:nvSpPr>
        <p:spPr>
          <a:xfrm>
            <a:off x="3429000" y="3124200"/>
            <a:ext cx="2286000" cy="1457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 5中，usedExports同样是Tree Shaking的一部分，默认启用</a:t>
            </a:r>
            <a:endParaRPr lang="en-US" sz="1330" dirty="0"/>
          </a:p>
        </p:txBody>
      </p:sp>
      <p:sp>
        <p:nvSpPr>
          <p:cNvPr id="6" name="Text 3"/>
          <p:cNvSpPr/>
          <p:nvPr/>
        </p:nvSpPr>
        <p:spPr>
          <a:xfrm>
            <a:off x="6057900" y="3124200"/>
            <a:ext cx="2286000" cy="1457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在Vite中，Tree Shaking功能是默认启用的，无需额外配置。Vite利用ES模块的特性，在构建过程中自动进行Tree Shaking。</a:t>
            </a:r>
            <a:endParaRPr lang="en-US" sz="133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Babel在将ES6代码转换成ES5代码时，通常需要一些由ES5编写的辅助函数来完成新语法的实现，babel-plugin-transform-runtime会将相关辅助函数进行替换成导入语句，从而减小babel编译出来的代码的文件大小。</a:t>
            </a:r>
            <a:endParaRPr lang="en-US" sz="12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一、重要性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现状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目标</a:t>
            </a:r>
            <a:endParaRPr lang="en-US" sz="1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按需引入第三方库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按需引入第三方库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通过使用 babel-plugin-import、lodash-webpack-plugin、vite-plugin-style-import、vite-plugin-importer 等工具，可以实现对 Lodash 等库的按需引入，从而减少打包体积，提高页面加载速度。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本地化文件包含特定语言和地区的数据，许多库如Moment.js、date-fns在发布时都会包含这些文件以支持国际化。然而，在很多情况下，这些文件并不是必需的，特别是当你只需要支持一种语言时。通过使用 IgnorePlugin 等工具，你可以显著减少打包体积，提高应用性能。</a:t>
            </a:r>
            <a:endParaRPr lang="en-US" sz="135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1013" y="190500"/>
            <a:ext cx="8186738" cy="5286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59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代码分割</a:t>
            </a:r>
            <a:endParaRPr lang="en-US" sz="2590" dirty="0"/>
          </a:p>
        </p:txBody>
      </p:sp>
      <p:sp>
        <p:nvSpPr>
          <p:cNvPr id="4" name="Text 1"/>
          <p:cNvSpPr/>
          <p:nvPr/>
        </p:nvSpPr>
        <p:spPr>
          <a:xfrm>
            <a:off x="481013" y="871538"/>
            <a:ext cx="8334375" cy="7334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 Splitting 允许将代码分成多个包，在需要时按需加载，可以显著减少初始加载时间。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90563" y="1814513"/>
            <a:ext cx="3676650" cy="2895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方式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933950" y="1814513"/>
            <a:ext cx="3676650" cy="2895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splitChunks？</a:t>
            </a:r>
            <a:endParaRPr lang="en-US" sz="1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Webpack还会优化块的大小和数量，通过splitChunks配置，可以将共享的依赖打包成一个块，减少网络请求数量。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Vite的打包优化主要依赖Rollup的配置，通过manualChunks可以手动控制块的划分，提高加载效率。</a:t>
            </a:r>
            <a:endParaRPr lang="en-US" sz="1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方式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多入口页面可根据Entry分包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SPA应用根据import(0动态引入分包</a:t>
            </a:r>
            <a:endParaRPr lang="en-US" sz="14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多入口页面可根据Entry分包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entry: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entry1: './src/entry1.js',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entry2: './src/entry2.js'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},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output: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filename: '[name].js'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SPA应用根据import(0动态引入分包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比如路由可使用import将每一个视图所依赖的模块进行分包</a:t>
            </a:r>
            <a:endParaRPr lang="en-US" sz="14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splitChunks？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splitChunks 是 Webpack 用于优化代码拆分的选项。它允许开发者将共享模块和第三方依赖拆分成单独的 chunk，从而提高应用的性能和加载速度。
</a:t>
            </a:r>
            <a:endParaRPr lang="en-US" sz="12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大型单页应用（SPA）</a:t>
            </a:r>
            <a:b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多页应用（MPA）</a:t>
            </a:r>
            <a:b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频繁更新的应用
</a:t>
            </a:r>
            <a:endParaRPr lang="en-US" sz="12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适用规则</a:t>
            </a:r>
            <a:endParaRPr lang="en-US" sz="126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适用规则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公共模块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第三方库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使用频率较高，并且希望单独加载的库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只拆分异步加载的模块</a:t>
            </a:r>
            <a:endParaRPr lang="en-US" sz="14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公共模块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common: {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'chunk-common', // 指定拆分出来的 chunk 的名称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'all', // 对所有模块进行拆分，包括同步和异步模块。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minChunks: 5, // 至少被引用 5 次的模块才会被拆分到这个 chunk 中。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2, // 较低的优先级，表示只有其他高优先级的规则不匹配时，才会应用这个规则。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 // 如果当前 chunk 包含的模块已经在一个现有的 chunk 中存在，那么将重用这个现有的 chunk，而不是创建一个新的。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enforce: true // 保留强制执行，确保这些公共模块和第三方库被拆分。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适用于需要将常用模块（引用次数较多）拆分成一个独立的 chunk，方便浏览器缓存和减少重复加载的场景。</a:t>
            </a:r>
            <a:endParaRPr lang="en-US" sz="119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第三方库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vendors: {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'chunk-vendors',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test: /[/]node_modules[\/]/,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'all',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2,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enforce: true</a:t>
            </a:r>
            <a:b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9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87" y="319087"/>
            <a:ext cx="7891462" cy="5286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现状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1462087" y="1524000"/>
            <a:ext cx="5610225" cy="500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Vue项目广泛应用</a:t>
            </a:r>
            <a:b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Vue作为一个轻量级、易用的前端框架，被广泛应用于各类项目，从小型应用到大型企业级项目。</a:t>
            </a:r>
            <a:b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集团大前端目前对前端项目框架有统一要求，寿险内部几乎都要求统一用Vue框架</a:t>
            </a:r>
            <a:endParaRPr lang="en-US" sz="630" dirty="0"/>
          </a:p>
        </p:txBody>
      </p:sp>
      <p:sp>
        <p:nvSpPr>
          <p:cNvPr id="5" name="Text 2"/>
          <p:cNvSpPr/>
          <p:nvPr/>
        </p:nvSpPr>
        <p:spPr>
          <a:xfrm>
            <a:off x="1462087" y="3819525"/>
            <a:ext cx="5610225" cy="500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开发者水平参差不齐</a:t>
            </a:r>
            <a:b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团队中开发者的经验和技能水平参差不齐，可能导致项目结构不一致，代码质量参差不齐。</a:t>
            </a:r>
            <a:endParaRPr lang="en-US" sz="630" dirty="0"/>
          </a:p>
        </p:txBody>
      </p:sp>
      <p:sp>
        <p:nvSpPr>
          <p:cNvPr id="6" name="Text 3"/>
          <p:cNvSpPr/>
          <p:nvPr/>
        </p:nvSpPr>
        <p:spPr>
          <a:xfrm>
            <a:off x="1738312" y="2686050"/>
            <a:ext cx="5610225" cy="500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多样化需求</a:t>
            </a:r>
            <a:b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随着业务的多样化，Vue项目的复杂性也在增加，对项目架构和性能提出了更高的要求。</a:t>
            </a:r>
            <a:br>
              <a:rPr lang="en-US" sz="63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以口袋E app为例，目前掌上宝、客户详情等页面都是重要又偏复杂页面，对性能有一定要求</a:t>
            </a:r>
            <a:endParaRPr lang="en-US" sz="63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vendors: {  name: 'chunk-vendors',  test: /[\/]node_modules[\\/]/,  chunks: 'all',  priority: 2,  reuseExistingChunk: true,  enforce: true}</a:t>
            </a:r>
            <a:endParaRPr lang="en-US" sz="133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vendors: {  name: 'chunk-vendors',  test: /[\/]node_modules[\\/]/,  chunks: 'all',  priority: 2,  reuseExistingChunk: true,  enforce: true}</a:t>
            </a:r>
            <a:endParaRPr lang="en-US" sz="133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适用于将第三方库拆分到一个独立的 chunk 中，尤其是 node_modules 目录下的所有依赖。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判断是否确实需要使用 enforce: true</a:t>
            </a:r>
            <a:endParaRPr lang="en-US" sz="1350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判断是否确实需要使用 enforce: true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判断是否确实需要使用 enforce: true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41054" y="1456832"/>
            <a:ext cx="3182007" cy="11679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特定模块的重要性：某些模块由于在应用中非常关键，必须确保它们被单独拆分并优先加载，这种情况下可以使用 enforce: true。</a:t>
            </a:r>
            <a:b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lodash </a:t>
            </a:r>
            <a:endParaRPr lang="en-US" sz="810" dirty="0"/>
          </a:p>
        </p:txBody>
      </p:sp>
      <p:sp>
        <p:nvSpPr>
          <p:cNvPr id="8" name="Text 3"/>
          <p:cNvSpPr/>
          <p:nvPr/>
        </p:nvSpPr>
        <p:spPr>
          <a:xfrm>
            <a:off x="4982889" y="1456832"/>
            <a:ext cx="3182007" cy="11679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共享程度：当一个模块被多个页面或模块共享，并且需要高复用性，使用 enforce: true 可以确保它被拆分出来，提高缓存效率。</a:t>
            </a:r>
            <a:b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moment </a:t>
            </a:r>
            <a:endParaRPr lang="en-US" sz="810" dirty="0"/>
          </a:p>
        </p:txBody>
      </p:sp>
      <p:sp>
        <p:nvSpPr>
          <p:cNvPr id="9" name="Text 4"/>
          <p:cNvSpPr/>
          <p:nvPr/>
        </p:nvSpPr>
        <p:spPr>
          <a:xfrm>
            <a:off x="1341054" y="3057032"/>
            <a:ext cx="3182007" cy="11679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大小和复杂性：对于非常大的库或模块，单独拆分可以避免影响其他模块的加载速度，使用 enforce: true 可以确保这些大的模块被拆分成独立的 chunk。</a:t>
            </a:r>
            <a:b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echarts</a:t>
            </a:r>
            <a:endParaRPr lang="en-US" sz="810" dirty="0"/>
          </a:p>
        </p:txBody>
      </p:sp>
      <p:sp>
        <p:nvSpPr>
          <p:cNvPr id="10" name="Text 5"/>
          <p:cNvSpPr/>
          <p:nvPr/>
        </p:nvSpPr>
        <p:spPr>
          <a:xfrm>
            <a:off x="4982889" y="3057032"/>
            <a:ext cx="3182007" cy="11679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避免重复打包：在一些情况下，某些模块可能由于配置不当被重复打包到多个 chunk 中，这时使用 enforce: true 可以确保模块只被打包到一个特定的 chunk 中。</a:t>
            </a:r>
            <a:b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1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 确保所有来自 node_modules 的模块被拆分到 chunk-vendors 中，避免这些模块被重复打包到多个 chunk 中。</a:t>
            </a:r>
            <a:endParaRPr lang="en-US" sz="81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betterScroll: {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'better-scroll',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test: /[/]node_modules[\/]better-scroll[\/]/,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'all',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14, // 为常用库设置更高优先级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12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只拆分异步加载的模块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quill: {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name: 'quill',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test: /[/]node_modules[\/]quill[\/]/,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chunks: 'async', // 仅对异步模块进行拆分。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priority: 12, // 为较少使用的库设置较低优先级，避免模块被错误地分配。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reuseExistingChunk: true,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在项目中只在特定情况下（如富文本编辑器）才会异步加载的场景，可以减少初始加载的体积。</a:t>
            </a:r>
            <a:endParaRPr lang="en-US" sz="119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资源文件缓存策略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JS文件随内容而变化</a:t>
            </a:r>
            <a:endParaRPr lang="en-US" sz="14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JS文件随内容而变化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文件指纹技术</a:t>
            </a:r>
            <a:endParaRPr lang="en-US" sz="14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文件指纹技术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将文件内容进行哈希运算</a:t>
            </a:r>
            <a:endParaRPr lang="en-US" sz="14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3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将文件内容进行哈希运算</a:t>
            </a:r>
            <a:endParaRPr lang="en-US" sz="231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webpack文件指纹策略粒度分三种</a:t>
            </a:r>
            <a:endParaRPr lang="en-US" sz="14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webpack文件指纹策略粒度分三种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webpack文件指纹策略粒度分三种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10028" y="1626969"/>
            <a:ext cx="6869824" cy="58857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全局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410028" y="2629393"/>
            <a:ext cx="6869824" cy="58857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Chunk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1410028" y="3613424"/>
            <a:ext cx="6869824" cy="58857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</a:t>
            </a:r>
            <a:endParaRPr lang="en-US" sz="135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通常选择文件粒度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CSS可通过MiniCSSExtractPlugin设置哈希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- new MiniCssExtractPlugin({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filename: "[name][contenthash:8].css"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})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- 图片可通过file-loader设置哈希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- {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loader: 'file-loader',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options: {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name: "images/[name][hash:8].[ext]"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}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- webpack默认只能加载js和json资源，其他资源需要通过Loader转换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  - babel-loader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  - css-loader</a:t>
            </a:r>
            <a:b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   - file-loader</a:t>
            </a:r>
            <a:endParaRPr lang="en-US" sz="5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090613"/>
            <a:ext cx="7286625" cy="500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96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960" dirty="0"/>
          </a:p>
        </p:txBody>
      </p:sp>
      <p:sp>
        <p:nvSpPr>
          <p:cNvPr id="4" name="Text 1"/>
          <p:cNvSpPr/>
          <p:nvPr/>
        </p:nvSpPr>
        <p:spPr>
          <a:xfrm>
            <a:off x="800100" y="3124200"/>
            <a:ext cx="2286000" cy="1457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开发效率低</a:t>
            </a:r>
            <a:b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缺乏有效的开发工具和自动化流程，导致开发效率低下，难以快速响应业务需求。</a:t>
            </a:r>
            <a:endParaRPr lang="en-US" sz="1190" dirty="0"/>
          </a:p>
        </p:txBody>
      </p:sp>
      <p:sp>
        <p:nvSpPr>
          <p:cNvPr id="5" name="Text 2"/>
          <p:cNvSpPr/>
          <p:nvPr/>
        </p:nvSpPr>
        <p:spPr>
          <a:xfrm>
            <a:off x="3429000" y="3124200"/>
            <a:ext cx="2286000" cy="1457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调试困难</a:t>
            </a:r>
            <a:b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在复杂项目中，调试和定位问题变得困难，影响开发进度和质量。</a:t>
            </a:r>
            <a:endParaRPr lang="en-US" sz="1190" dirty="0"/>
          </a:p>
        </p:txBody>
      </p:sp>
      <p:sp>
        <p:nvSpPr>
          <p:cNvPr id="6" name="Text 3"/>
          <p:cNvSpPr/>
          <p:nvPr/>
        </p:nvSpPr>
        <p:spPr>
          <a:xfrm>
            <a:off x="6057900" y="3124200"/>
            <a:ext cx="2286000" cy="14573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性能问题</a:t>
            </a:r>
            <a:br>
              <a:rPr lang="en-US" sz="119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在项目开发过程中，常见的性能问题包括页面加载慢、渲染卡顿、内存泄漏等，这些问题会直接影响用户体验。</a:t>
            </a:r>
            <a:endParaRPr lang="en-US" sz="119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613" y="347663"/>
            <a:ext cx="83629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95338" y="2624138"/>
            <a:ext cx="2133600" cy="1881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组件优化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681413" y="2624138"/>
            <a:ext cx="2133600" cy="1881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使用虚拟列表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67488" y="2624138"/>
            <a:ext cx="2133600" cy="1881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懒加载</a:t>
            </a:r>
            <a:endParaRPr lang="en-US" sz="14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组件优化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8953" y="2178762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keep-alive 缓存组件</a:t>
            </a:r>
            <a:endParaRPr lang="en-US" sz="1215" dirty="0"/>
          </a:p>
        </p:txBody>
      </p:sp>
      <p:sp>
        <p:nvSpPr>
          <p:cNvPr id="8" name="Text 3"/>
          <p:cNvSpPr/>
          <p:nvPr/>
        </p:nvSpPr>
        <p:spPr>
          <a:xfrm>
            <a:off x="1396234" y="1314286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避免不必要的重新渲染</a:t>
            </a:r>
            <a:endParaRPr lang="en-US" sz="1215" dirty="0"/>
          </a:p>
        </p:txBody>
      </p:sp>
      <p:sp>
        <p:nvSpPr>
          <p:cNvPr id="9" name="Text 4"/>
          <p:cNvSpPr/>
          <p:nvPr/>
        </p:nvSpPr>
        <p:spPr>
          <a:xfrm>
            <a:off x="1396234" y="3061631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优化计算属性和方法</a:t>
            </a:r>
            <a:endParaRPr lang="en-US" sz="1215" dirty="0"/>
          </a:p>
        </p:txBody>
      </p:sp>
      <p:sp>
        <p:nvSpPr>
          <p:cNvPr id="10" name="Text 5"/>
          <p:cNvSpPr/>
          <p:nvPr/>
        </p:nvSpPr>
        <p:spPr>
          <a:xfrm>
            <a:off x="6449739" y="2178762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v-once 指令</a:t>
            </a:r>
            <a:endParaRPr lang="en-US" sz="1215" dirty="0"/>
          </a:p>
        </p:txBody>
      </p:sp>
      <p:sp>
        <p:nvSpPr>
          <p:cNvPr id="11" name="Text 6"/>
          <p:cNvSpPr/>
          <p:nvPr/>
        </p:nvSpPr>
        <p:spPr>
          <a:xfrm>
            <a:off x="3732158" y="3801953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优化事件监听</a:t>
            </a:r>
            <a:endParaRPr lang="en-US" sz="1215" dirty="0"/>
          </a:p>
        </p:txBody>
      </p:sp>
      <p:sp>
        <p:nvSpPr>
          <p:cNvPr id="12" name="Text 7"/>
          <p:cNvSpPr/>
          <p:nvPr/>
        </p:nvSpPr>
        <p:spPr>
          <a:xfrm>
            <a:off x="6141654" y="1314286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分离大型组件</a:t>
            </a:r>
            <a:endParaRPr lang="en-US" sz="1215" dirty="0"/>
          </a:p>
        </p:txBody>
      </p:sp>
      <p:sp>
        <p:nvSpPr>
          <p:cNvPr id="13" name="Text 8"/>
          <p:cNvSpPr/>
          <p:nvPr/>
        </p:nvSpPr>
        <p:spPr>
          <a:xfrm>
            <a:off x="6141654" y="3061631"/>
            <a:ext cx="1977259" cy="7081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事件的销毁</a:t>
            </a:r>
            <a:endParaRPr lang="en-US" sz="1215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47650"/>
            <a:ext cx="398621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避免不必要的重新渲染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686300" y="957263"/>
            <a:ext cx="3971925" cy="228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v-if 和 v-show</a:t>
            </a:r>
            <a:endParaRPr lang="en-US" sz="1120" dirty="0"/>
          </a:p>
        </p:txBody>
      </p:sp>
      <p:sp>
        <p:nvSpPr>
          <p:cNvPr id="5" name="Text 2"/>
          <p:cNvSpPr/>
          <p:nvPr/>
        </p:nvSpPr>
        <p:spPr>
          <a:xfrm>
            <a:off x="4572000" y="1528763"/>
            <a:ext cx="4262437" cy="9667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v-if：在需要时才渲染组件，适用于频繁切换显示/隐藏的场景。</a:t>
            </a:r>
            <a:b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v-show：通过 CSS 控制显示/隐藏，但组件仍然在 DOM 中。</a:t>
            </a:r>
            <a:endParaRPr lang="en-US" sz="1120" dirty="0"/>
          </a:p>
        </p:txBody>
      </p:sp>
      <p:sp>
        <p:nvSpPr>
          <p:cNvPr id="6" name="Text 3"/>
          <p:cNvSpPr/>
          <p:nvPr/>
        </p:nvSpPr>
        <p:spPr>
          <a:xfrm>
            <a:off x="4686300" y="2971800"/>
            <a:ext cx="3971925" cy="228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key 强制重新渲染</a:t>
            </a:r>
            <a:endParaRPr lang="en-US" sz="1120" dirty="0"/>
          </a:p>
        </p:txBody>
      </p:sp>
      <p:sp>
        <p:nvSpPr>
          <p:cNvPr id="7" name="Text 4"/>
          <p:cNvSpPr/>
          <p:nvPr/>
        </p:nvSpPr>
        <p:spPr>
          <a:xfrm>
            <a:off x="4572000" y="3519488"/>
            <a:ext cx="4262437" cy="9667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当组件需要在某些条件变化时强制重新渲染，可以使用 key 属性。</a:t>
            </a:r>
            <a:endParaRPr lang="en-US" sz="112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keep-alive 缓存组件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对于频繁切换的路由组件，可以使用 keep-alive 标签缓存组件状态，避免重复渲染。</a:t>
            </a:r>
            <a:endParaRPr lang="en-US" sz="14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优化计算属性和方法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优化计算属性和方法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70918" y="2229343"/>
            <a:ext cx="3301562" cy="16507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使用计算属性替代方法</a:t>
            </a:r>
            <a:b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计算属性具有缓存特性，可以避免不必要的重复计算。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005880" y="2243138"/>
            <a:ext cx="3301562" cy="16507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避免深度侦听</a:t>
            </a:r>
            <a:endParaRPr lang="en-US" sz="135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避免深度侦听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4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52638" y="180975"/>
            <a:ext cx="47053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666750" y="1262063"/>
            <a:ext cx="2190750" cy="21288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性能开销大：需要递归地遍历整个对象或数组的所有嵌套属性，以检测变化。特别是当对象结构复杂或数组长度很长时。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仅侦听对象或数组的顶层属性变化，避免递归遍历。</a:t>
            </a:r>
            <a:endParaRPr lang="en-US" sz="1190" dirty="0"/>
          </a:p>
        </p:txBody>
      </p:sp>
      <p:sp>
        <p:nvSpPr>
          <p:cNvPr id="5" name="Text 2"/>
          <p:cNvSpPr/>
          <p:nvPr/>
        </p:nvSpPr>
        <p:spPr>
          <a:xfrm>
            <a:off x="1881187" y="3686175"/>
            <a:ext cx="5319713" cy="12906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代码复杂度增加：处理多个嵌套属性的变化，可能需要在侦听函数中添加大量逻辑来区分不同属性的变化。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直接监听对象的特定路径，避免监听整个对象。</a:t>
            </a:r>
            <a:endParaRPr lang="en-US" sz="1190" dirty="0"/>
          </a:p>
        </p:txBody>
      </p:sp>
      <p:sp>
        <p:nvSpPr>
          <p:cNvPr id="6" name="Text 3"/>
          <p:cNvSpPr/>
          <p:nvPr/>
        </p:nvSpPr>
        <p:spPr>
          <a:xfrm>
            <a:off x="6286500" y="1262063"/>
            <a:ext cx="2190750" cy="19391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不必要的触发：改变对象的某个深层嵌套属性时，仍会触发整个对象的监听器，即使只有某个深层属性发生了变化。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将复杂对象拆分为多个简单对象或数组，分别侦听不同的部分。</a:t>
            </a:r>
            <a:endParaRPr lang="en-US" sz="119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优化事件监听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event delegation 技术，这利用了事件冒泡机制，可以显著减少事件监听器的数量，提升性能。</a:t>
            </a:r>
            <a:endParaRPr lang="en-US" sz="1400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{{ item.name }}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handleClick(event)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const item = event.target.closest('li');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if (item)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// Handle item click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},</a:t>
            </a:r>
            <a:endParaRPr lang="en-US" sz="14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事件的销毁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Vue组件销毁时，会自动清理它与其它实例的连接，解绑它的全部指令及事件监听器</a:t>
            </a:r>
            <a:br>
              <a:rPr lang="en-US" sz="119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但是仅限于组件本身的事件。如果在js内使用addEventListene等方式是不会自动销毁的，我们需要在组件销毁时手动移除这些事件的监听，以免造成内存泄露</a:t>
            </a:r>
            <a:endParaRPr lang="en-US" sz="119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9325" y="285750"/>
            <a:ext cx="47053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24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目标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266825" y="2662238"/>
            <a:ext cx="1614488" cy="1585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增强开发效率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引入有效的开发工具和自动化流程，提升开发效率，快速响应业务需求。</a:t>
            </a:r>
            <a:endParaRPr lang="en-US" sz="1260" dirty="0"/>
          </a:p>
        </p:txBody>
      </p:sp>
      <p:sp>
        <p:nvSpPr>
          <p:cNvPr id="5" name="Text 2"/>
          <p:cNvSpPr/>
          <p:nvPr/>
        </p:nvSpPr>
        <p:spPr>
          <a:xfrm>
            <a:off x="3762375" y="2662238"/>
            <a:ext cx="1614488" cy="1585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通过规范化的开发流程和调试工具，简化调试和问题定位过程，提高开发质量和进度。</a:t>
            </a:r>
            <a:endParaRPr lang="en-US" sz="1260" dirty="0"/>
          </a:p>
        </p:txBody>
      </p:sp>
      <p:sp>
        <p:nvSpPr>
          <p:cNvPr id="6" name="Text 3"/>
          <p:cNvSpPr/>
          <p:nvPr/>
        </p:nvSpPr>
        <p:spPr>
          <a:xfrm>
            <a:off x="6281738" y="2662238"/>
            <a:ext cx="1614488" cy="1585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通过性能优化最佳实践，提高Vue项目的运行效率，减少加载时间和渲染延迟，提升用户体验。</a:t>
            </a:r>
            <a:endParaRPr lang="en-US" sz="126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对不需要更新的静态内容使用 v-once 指令，只渲染一次。</a:t>
            </a:r>
            <a:endParaRPr lang="en-US" sz="14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6937" y="914400"/>
            <a:ext cx="4452938" cy="5905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38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分离大型组件</a:t>
            </a:r>
            <a:endParaRPr lang="en-US" sz="2380" dirty="0"/>
          </a:p>
        </p:txBody>
      </p:sp>
      <p:sp>
        <p:nvSpPr>
          <p:cNvPr id="4" name="Text 1"/>
          <p:cNvSpPr/>
          <p:nvPr/>
        </p:nvSpPr>
        <p:spPr>
          <a:xfrm>
            <a:off x="1223963" y="2414588"/>
            <a:ext cx="6691313" cy="14811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将大型组件拆分为更小的子组件，提高可维护性和性能。</a:t>
            </a:r>
            <a:endParaRPr lang="en-US" sz="14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使用虚拟列表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解决的问题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实现方式</a:t>
            </a:r>
            <a:endParaRPr lang="en-US" sz="14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适用场景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184" y="1176338"/>
            <a:ext cx="6947582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24400" y="2308334"/>
            <a:ext cx="1653260" cy="19450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4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无限滚动：实现无限滚动加载时，需要动态地加载和卸载列表项，以减少页面上的 DOM 元素数量。</a:t>
            </a:r>
            <a:endParaRPr lang="en-US" sz="1145" dirty="0"/>
          </a:p>
        </p:txBody>
      </p:sp>
      <p:sp>
        <p:nvSpPr>
          <p:cNvPr id="8" name="Text 3"/>
          <p:cNvSpPr/>
          <p:nvPr/>
        </p:nvSpPr>
        <p:spPr>
          <a:xfrm>
            <a:off x="1882138" y="2697337"/>
            <a:ext cx="1653260" cy="15560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4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长列表：当页面中需要渲染的列表项非常多时（例如，数百甚至数千条数据），直接渲染所有项会导致性能问题。</a:t>
            </a:r>
            <a:endParaRPr lang="en-US" sz="1145" dirty="0"/>
          </a:p>
        </p:txBody>
      </p:sp>
      <p:sp>
        <p:nvSpPr>
          <p:cNvPr id="9" name="Text 4"/>
          <p:cNvSpPr/>
          <p:nvPr/>
        </p:nvSpPr>
        <p:spPr>
          <a:xfrm>
            <a:off x="5966662" y="1919332"/>
            <a:ext cx="1653260" cy="23340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4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数据密集型应用：如数据表格、大型日志查看器、社交媒体动态流等，这些应用通常需要显示大量数据。</a:t>
            </a:r>
            <a:endParaRPr lang="en-US" sz="1145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解决的问题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解决的问题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350" y="1234449"/>
            <a:ext cx="7715250" cy="32175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2439" y="2358880"/>
            <a:ext cx="1854581" cy="17426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9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仅渲染可见项：通过动态更新 visibleItems，确保只渲染当前视口内的列表项，减少浏览器的渲染负担。</a:t>
            </a:r>
            <a:endParaRPr lang="en-US" sz="1290" dirty="0"/>
          </a:p>
        </p:txBody>
      </p:sp>
      <p:sp>
        <p:nvSpPr>
          <p:cNvPr id="8" name="Text 3"/>
          <p:cNvSpPr/>
          <p:nvPr/>
        </p:nvSpPr>
        <p:spPr>
          <a:xfrm>
            <a:off x="3825685" y="2358880"/>
            <a:ext cx="1854581" cy="17426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9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流畅滚动：由于只渲染了少量的 DOM 元素，滚动操作更加流畅，提升用户体验。</a:t>
            </a:r>
            <a:endParaRPr lang="en-US" sz="1290" dirty="0"/>
          </a:p>
        </p:txBody>
      </p:sp>
      <p:sp>
        <p:nvSpPr>
          <p:cNvPr id="9" name="Text 4"/>
          <p:cNvSpPr/>
          <p:nvPr/>
        </p:nvSpPr>
        <p:spPr>
          <a:xfrm>
            <a:off x="6653798" y="2358880"/>
            <a:ext cx="1854581" cy="17426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9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高效资源利用：避免了加载和维护大量不可见的 DOM 元素，降低内存使用，提高性能。</a:t>
            </a:r>
            <a:endParaRPr lang="en-US" sz="1290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9700" y="1352550"/>
            <a:ext cx="2424112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使用 Vue 虚拟列表库，如 vue-virtual-scroller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338763" y="1352550"/>
            <a:ext cx="2424112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手动实现虚拟列表</a:t>
            </a:r>
            <a:endParaRPr lang="en-US" sz="1400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9563" y="190500"/>
            <a:ext cx="8329613" cy="442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8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手动实现虚拟列表</a:t>
            </a:r>
            <a:endParaRPr lang="en-US" sz="1680" dirty="0"/>
          </a:p>
        </p:txBody>
      </p:sp>
      <p:sp>
        <p:nvSpPr>
          <p:cNvPr id="4" name="Text 1"/>
          <p:cNvSpPr/>
          <p:nvPr/>
        </p:nvSpPr>
        <p:spPr>
          <a:xfrm>
            <a:off x="4348163" y="819150"/>
            <a:ext cx="4000500" cy="6715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数据准备：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348163" y="1833562"/>
            <a:ext cx="4000500" cy="6715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初始加载：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348163" y="2847975"/>
            <a:ext cx="4000500" cy="6715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滚动事件：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348163" y="3862388"/>
            <a:ext cx="4000500" cy="6715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更新可见列表项：</a:t>
            </a:r>
            <a:endParaRPr lang="en-US" sz="14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数据准备：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数据准备：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2509838"/>
            <a:ext cx="2110609" cy="14714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visibleItems：当前可见的列表项。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3635594" y="2509838"/>
            <a:ext cx="2110609" cy="14714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itemHeight：每个列表项的高度（50px）。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242816" y="2509838"/>
            <a:ext cx="2110609" cy="14714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bufferSize：缓冲区大小，用于在视口外额外加载的列表项数量。</a:t>
            </a:r>
            <a:endParaRPr lang="en-US" sz="135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初始加载：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 mounted 生命周期钩子中调用 updateVisibleItems 方法，初始渲染可见的列表项。</a:t>
            </a:r>
            <a:endParaRPr lang="en-US" sz="14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滚动事件：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onScroll 方法：在滚动事件触发时调用 updateVisibleItems 方法。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350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更新可见列表项：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更新可见列表项：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73742" y="1387858"/>
            <a:ext cx="2795752" cy="841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updateVisibleItems 方法：计算当前滚动位置 scrollTop，根据视口高度计算需要显示的列表项范围，并更新 visibleItems。</a:t>
            </a:r>
            <a:endParaRPr lang="en-US" sz="1080" dirty="0"/>
          </a:p>
        </p:txBody>
      </p:sp>
      <p:sp>
        <p:nvSpPr>
          <p:cNvPr id="8" name="Text 3"/>
          <p:cNvSpPr/>
          <p:nvPr/>
        </p:nvSpPr>
        <p:spPr>
          <a:xfrm>
            <a:off x="5373742" y="2417872"/>
            <a:ext cx="2795752" cy="841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visibleCount：根据容器高度和单个项的高度计算出可见的项数。</a:t>
            </a:r>
            <a:endParaRPr lang="en-US" sz="1080" dirty="0"/>
          </a:p>
        </p:txBody>
      </p:sp>
      <p:sp>
        <p:nvSpPr>
          <p:cNvPr id="9" name="Text 4"/>
          <p:cNvSpPr/>
          <p:nvPr/>
        </p:nvSpPr>
        <p:spPr>
          <a:xfrm>
            <a:off x="5373742" y="3447886"/>
            <a:ext cx="2795752" cy="841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 和 end：根据 scrollTop 和 bufferSize 计算出可见区域的起始和结束索引，并从 items 中提取对应的项更新 visibleItems。</a:t>
            </a:r>
            <a:endParaRPr lang="en-US" sz="108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37" y="414337"/>
            <a:ext cx="81343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懒加载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729163" y="1700213"/>
            <a:ext cx="1447800" cy="2809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48187" y="2152650"/>
            <a:ext cx="1833563" cy="2300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Lazy Loading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972300" y="1700213"/>
            <a:ext cx="1447800" cy="2809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781800" y="2152650"/>
            <a:ext cx="1833563" cy="2300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异步组件</a:t>
            </a:r>
            <a:endParaRPr lang="en-US" sz="14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300" y="747713"/>
            <a:ext cx="815340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6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Lazy Loading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1357313" y="1785938"/>
            <a:ext cx="2352675" cy="295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429250" y="1785938"/>
            <a:ext cx="2352675" cy="295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357313" y="2333625"/>
            <a:ext cx="2366963" cy="14763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允许浏览器在需要时再加载资源，通常用于图片和 iframe，可以显著减少初始加载时间。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429250" y="2333625"/>
            <a:ext cx="2366963" cy="14763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JavaScript 实现懒加载</a:t>
            </a:r>
            <a:endParaRPr lang="en-US" sz="14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允许浏览器在需要时再加载资源，通常用于图片和 iframe，可以显著减少初始加载时间。</a:t>
            </a:r>
            <a:endParaRPr lang="en-US" sz="112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降级处理：对于不支持 loading="lazy" 的浏览器，可以使用 JavaScript 实现懒加载功能。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详细的浏览器支持情况可以参考 Can I use。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SEO 影响：对于 SEO 关键的图片，如首屏图片，尽量不要使用懒加载，以避免影响爬虫抓取。</a:t>
            </a:r>
            <a:endParaRPr lang="en-US" sz="140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JavaScript 实现懒加载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首先检查浏览器是否支持 loading 属性，如果支持，则直接设置 src 属性。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如果浏览器不支持 loading 属性，但支持 Intersection Observer，则使用 Intersection Observer 来检测图片是否进入视口，并在进入视口时加载图片。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对于不支持 Intersection Observer 的旧版浏览器，使用 scroll、resize 和 orientationchange 事件来检测图片是否进入视口，并在进入视口时加载图片。</a:t>
            </a:r>
            <a:endParaRPr lang="en-US" sz="112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7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首先检查浏览器是否支持 loading 属性，如果支持，则直接设置 src 属性。</a:t>
            </a:r>
            <a:endParaRPr lang="en-US" sz="147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('loading' in HTMLImageElement.prototype) {</a:t>
            </a:r>
            <a:endParaRPr lang="en-US" sz="140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8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如果浏览器不支持 loading 属性，但支持 Intersection Observer，则使用 Intersection Observer 来检测图片是否进入视口，并在进入视口时加载图片。</a:t>
            </a:r>
            <a:endParaRPr lang="en-US" sz="8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("IntersectionObserver" in window) {</a:t>
            </a:r>
            <a:endParaRPr lang="en-US" sz="14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对于不支持 Intersection Observer 的旧版浏览器，使用 scroll、resize 和 orientationchange 事件来检测图片是否进入视口，并在进入视口时加载图片。</a:t>
            </a:r>
            <a:endParaRPr lang="en-US" sz="112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((lazyImage.getBoundingClientRect().top &lt;= window.innerHeight &amp;&amp; lazyImage.getBoundingClientRect().bottom &gt;= 0) &amp;&amp; getComputedStyle(lazyImage).display !== "none") {</a:t>
            </a:r>
            <a:endParaRPr lang="en-US" sz="1400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异步组件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对于较大的Vue组件，通过异步组件加载可以减少初始打包体积，提升页面加载速度和性能。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Webpack和Vite的共同点：两者都是通过动态导入实现异步组件加载，利用现代浏览器对ES模块的支持，将需要按需加载的模块单独打包成独立的块（chunk），在需要时进行异步请求。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// 动态导入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import(/</a:t>
            </a:r>
            <a:r>
              <a:rPr lang="en-US" sz="1190" b="1" i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webpackChunkName: "chunkName" </a:t>
            </a: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 './path/to/module').then(module =&gt; {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// 使用模块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});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webpackChunkName 的作用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告诉 Webpack 在代码拆分和懒加载时如何命名生成的 chunk 文件。默认情况下，Webpack 会为这些 chunk 分配一个随机的、增量的数字作为文件名。这虽然可以正常工作，但不利于调试和维护。通过 webpackChunkName，开发者可以自定义 chunk 文件名，使其更具描述性和可读性。</a:t>
            </a:r>
            <a:endParaRPr lang="en-US" sz="119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53887" y="1272901"/>
            <a:ext cx="3798176" cy="6391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2853887" y="2348898"/>
            <a:ext cx="3798176" cy="6391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853887" y="3438689"/>
            <a:ext cx="3798176" cy="6391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135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1788" y="1624013"/>
            <a:ext cx="339566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5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2560" dirty="0"/>
          </a:p>
        </p:txBody>
      </p:sp>
      <p:sp>
        <p:nvSpPr>
          <p:cNvPr id="3" name="Text 1"/>
          <p:cNvSpPr/>
          <p:nvPr/>
        </p:nvSpPr>
        <p:spPr>
          <a:xfrm>
            <a:off x="2871788" y="2066925"/>
            <a:ext cx="3395663" cy="10334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1392456"/>
            <a:ext cx="3223391" cy="2901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环境配置管理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254187" y="1392456"/>
            <a:ext cx="3223391" cy="2901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自动化部署和持续集成</a:t>
            </a:r>
            <a:b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通过配置CI/CD工具，实现自动化构建、测试和部署，提升部署效率</a:t>
            </a:r>
            <a:endParaRPr lang="en-US" sz="1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环境配置管理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问题：多个环境变量文件可能导致冲突或配置混乱。</a:t>
            </a:r>
            <a:br>
              <a:rPr lang="en-US" sz="13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3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解决方案：创建专门的环境配置文件，存储不同环境下的配置信息。在Webpack和Vite等构建工具中，通过环境变量动态加载相应的配置文件。</a:t>
            </a:r>
            <a:endParaRPr lang="en-US" sz="13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问题：多个环境变量文件可能导致冲突或配置混乱。解决方案：创建专门的环境配置文件，存储不同环境下的配置信息。在Webpack和Vite等构建工具中，通过环境变量动态加载相应的配置文件。</a:t>
            </a:r>
            <a:endParaRPr lang="en-US" sz="12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问题：多个环境变量文件可能导致冲突或配置混乱。解决方案：创建专门的环境配置文件，存储不同环境下的配置信息。在Webpack和Vite等构建工具中，通过环境变量动态加载相应的配置文件。</a:t>
            </a:r>
            <a:endParaRPr lang="en-US" sz="12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35594" y="1249910"/>
            <a:ext cx="2234762" cy="10530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在Webpack中加载环境变量配置文件</a:t>
            </a:r>
            <a:endParaRPr lang="en-US" sz="1690" dirty="0"/>
          </a:p>
        </p:txBody>
      </p:sp>
      <p:sp>
        <p:nvSpPr>
          <p:cNvPr id="8" name="Text 3"/>
          <p:cNvSpPr/>
          <p:nvPr/>
        </p:nvSpPr>
        <p:spPr>
          <a:xfrm>
            <a:off x="1161722" y="3227169"/>
            <a:ext cx="2234762" cy="10530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6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在Vite中加载环境变量配置文件</a:t>
            </a:r>
            <a:endParaRPr lang="en-US" sz="1690" dirty="0"/>
          </a:p>
        </p:txBody>
      </p:sp>
      <p:sp>
        <p:nvSpPr>
          <p:cNvPr id="9" name="Text 4"/>
          <p:cNvSpPr/>
          <p:nvPr/>
        </p:nvSpPr>
        <p:spPr>
          <a:xfrm>
            <a:off x="6114065" y="3227169"/>
            <a:ext cx="2234762" cy="10530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6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513" y="219075"/>
            <a:ext cx="7805738" cy="642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1704975" y="1481138"/>
            <a:ext cx="2804017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672138" y="1481138"/>
            <a:ext cx="2804017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704975" y="2819400"/>
            <a:ext cx="2804017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一、重要性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709738" y="4095750"/>
            <a:ext cx="2804017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提高开发效率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72138" y="2819400"/>
            <a:ext cx="2804017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76900" y="4095750"/>
            <a:ext cx="2804017" cy="742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300" y="509588"/>
            <a:ext cx="815340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6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在Webpack中加载环境变量配置文件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233363" y="1643062"/>
            <a:ext cx="281940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安装dotenv包：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086475" y="1643062"/>
            <a:ext cx="281940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配置Webpack：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33363" y="3057525"/>
            <a:ext cx="281940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创建环境配置文件：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086475" y="3057525"/>
            <a:ext cx="281940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运行Webpack：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57350" y="1681163"/>
            <a:ext cx="5834063" cy="1781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npm install dotenv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配置Webpack：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配置Webpack：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350" y="1176338"/>
            <a:ext cx="7715250" cy="34528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19200" y="1366838"/>
            <a:ext cx="7062787" cy="30718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export default defineConfig(({ mode }) =&gt;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const envPath = </a:t>
            </a: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.env.${env.NODE_ENV}</a:t>
            </a: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;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const envVars = dotenv.config({ path: envPath }).parsed;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.env.development: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NODE_ENV=development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VITE_API_URL=https://api.development.com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使用明确的命名规范区分不同环境的配置文件，例如 .env.development、.env.test、.env.production。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 --env.NODE_ENV=development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在Vite中加载环境变量配置文件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运行Vite：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"scripts":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"dev": "vite",   # 默认读取 .env.development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"build": "vite build",  # 默认读取 .env.production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"test": "vite --mode test"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}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不同环境的配置能否更加灵活？如测试环境能否任意选择环境，而不是根据配置文件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不同环境的配置能否更加灵活？如测试环境能否任意选择环境，而不是根据配置文件</a:t>
            </a:r>
            <a:endParaRPr lang="en-US" sz="147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7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不同环境的配置能否更加灵活？如测试环境能否任意选择环境，而不是根据配置文件</a:t>
            </a:r>
            <a:endParaRPr lang="en-US" sz="147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在应用中实时切换环境配置</a:t>
            </a:r>
            <a:endParaRPr lang="en-US" sz="13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在应用中实时切换环境配置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在应用中实时切换环境配置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1484422"/>
            <a:ext cx="2018643" cy="27175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提高各环境配置菜单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3741354" y="1484422"/>
            <a:ext cx="2023241" cy="27175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用户选择配置后，将配置保存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458935" y="1484422"/>
            <a:ext cx="2018643" cy="27175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请求拦截和替换</a:t>
            </a:r>
            <a:endParaRPr lang="en-US" sz="13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6937" y="914400"/>
            <a:ext cx="4452938" cy="5905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38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2380" dirty="0"/>
          </a:p>
        </p:txBody>
      </p:sp>
      <p:sp>
        <p:nvSpPr>
          <p:cNvPr id="4" name="Text 1"/>
          <p:cNvSpPr/>
          <p:nvPr/>
        </p:nvSpPr>
        <p:spPr>
          <a:xfrm>
            <a:off x="1223963" y="2414588"/>
            <a:ext cx="6691313" cy="14811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3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构建效率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使用Vue CLI</a:t>
            </a:r>
            <a:endParaRPr lang="en-US" sz="13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使用Vue CLI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减少初始配置时间，并提供内置的开发服务器、热重载和实时预览功能等功能</a:t>
            </a:r>
            <a:endParaRPr 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2125" y="161925"/>
            <a:ext cx="6291263" cy="6619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减少初始配置时间，并提供内置的开发服务器、热重载和实时预览功能等功能</a:t>
            </a:r>
            <a:endParaRPr lang="en-US" sz="1330" dirty="0"/>
          </a:p>
        </p:txBody>
      </p:sp>
      <p:sp>
        <p:nvSpPr>
          <p:cNvPr id="4" name="Text 1"/>
          <p:cNvSpPr/>
          <p:nvPr/>
        </p:nvSpPr>
        <p:spPr>
          <a:xfrm>
            <a:off x="2443163" y="1785938"/>
            <a:ext cx="4795838" cy="690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443163" y="2586038"/>
            <a:ext cx="4795838" cy="690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56011" y="1935053"/>
            <a:ext cx="2726778" cy="23681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开发服务器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323161" y="1935053"/>
            <a:ext cx="2726778" cy="23681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</a:t>
            </a:r>
            <a:b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Rollup</a:t>
            </a:r>
            <a:b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基于ESM</a:t>
            </a:r>
            <a:endParaRPr lang="en-US" sz="13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开发服务器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基于浏览器原生ES模块支持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热更新技术</a:t>
            </a:r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HMR</a:t>
            </a:r>
            <a:endParaRPr 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338" y="447675"/>
            <a:ext cx="811530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HMR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28675" y="2052637"/>
            <a:ext cx="3814763" cy="747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文件监听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243013" y="3514725"/>
            <a:ext cx="3814763" cy="747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Websocket推送</a:t>
            </a:r>
            <a:endParaRPr lang="en-US" sz="1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36456" y="1475225"/>
            <a:ext cx="2772760" cy="4966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21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概念</a:t>
            </a:r>
            <a:br>
              <a:rPr lang="en-US" sz="121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现代化的静态模块打包工具</a:t>
            </a:r>
            <a:endParaRPr lang="en-US" sz="1215" dirty="0"/>
          </a:p>
        </p:txBody>
      </p:sp>
      <p:sp>
        <p:nvSpPr>
          <p:cNvPr id="8" name="Text 3"/>
          <p:cNvSpPr/>
          <p:nvPr/>
        </p:nvSpPr>
        <p:spPr>
          <a:xfrm>
            <a:off x="4752975" y="1475225"/>
            <a:ext cx="2772760" cy="12415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21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</a:t>
            </a:r>
            <a:br>
              <a:rPr lang="en-US" sz="121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从入口递归解析要处理的模块</a:t>
            </a:r>
            <a:b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构建依赖图</a:t>
            </a:r>
            <a:b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模块加载与转换</a:t>
            </a:r>
            <a:b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1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打包输出</a:t>
            </a:r>
            <a:endParaRPr lang="en-US" sz="121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38263" y="433388"/>
            <a:ext cx="6462712" cy="690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构建效率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57238" y="2157413"/>
            <a:ext cx="1562100" cy="190976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不重复作业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776538" y="2157413"/>
            <a:ext cx="1562100" cy="190976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并行同步作业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805363" y="2157413"/>
            <a:ext cx="1562100" cy="190976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精简作业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824663" y="2157413"/>
            <a:ext cx="1562100" cy="190976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高效作业</a:t>
            </a:r>
            <a:endParaRPr 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不重复作业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缓存技术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课程定位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601" y="1176338"/>
            <a:ext cx="579874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82926" y="1610714"/>
            <a:ext cx="3294903" cy="5261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1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培训对象</a:t>
            </a:r>
            <a:br>
              <a:rPr lang="en-US" sz="41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前端Vue开发者</a:t>
            </a:r>
            <a:endParaRPr lang="en-US" sz="415" dirty="0"/>
          </a:p>
        </p:txBody>
      </p:sp>
      <p:sp>
        <p:nvSpPr>
          <p:cNvPr id="8" name="Text 3"/>
          <p:cNvSpPr/>
          <p:nvPr/>
        </p:nvSpPr>
        <p:spPr>
          <a:xfrm>
            <a:off x="3290928" y="2560691"/>
            <a:ext cx="3294903" cy="5261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15" b="1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培训目的</a:t>
            </a:r>
            <a:br>
              <a:rPr lang="en-US" sz="415" b="1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让开发者对项目整体运行和性能优化有一定理解</a:t>
            </a:r>
            <a:br>
              <a:rPr lang="en-US" sz="415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AE6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让项目搭建者查漏补缺，搭建更完善的项目</a:t>
            </a:r>
            <a:endParaRPr lang="en-US" sz="415" dirty="0"/>
          </a:p>
        </p:txBody>
      </p:sp>
      <p:sp>
        <p:nvSpPr>
          <p:cNvPr id="9" name="Text 4"/>
          <p:cNvSpPr/>
          <p:nvPr/>
        </p:nvSpPr>
        <p:spPr>
          <a:xfrm>
            <a:off x="2902461" y="3510669"/>
            <a:ext cx="3294903" cy="5261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1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培训目标</a:t>
            </a:r>
            <a:br>
              <a:rPr lang="en-US" sz="41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通过本课程，可以让对方</a:t>
            </a:r>
            <a:b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1、对Vue项目运行过程有一定了解；</a:t>
            </a:r>
            <a:b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2、掌握常用Vue项目性能优化技巧；</a:t>
            </a:r>
            <a:b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4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3、搭建出一个高性能的项目；</a:t>
            </a:r>
            <a:endParaRPr lang="en-US" sz="4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缓存技术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设置缓存，提高二次构建性能（Webpack会将构建信息缓存到磁盘上，下次构建时可以直接从缓存中读取，而不需要重新计算所有模块和依赖。）</a:t>
            </a:r>
            <a:endParaRPr lang="en-US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设置缓存，提高二次构建性能（Webpack会将构建信息缓存到磁盘上，下次构建时可以直接从缓存中读取，而不需要重新计算所有模块和依赖。）</a:t>
            </a:r>
            <a:endParaRPr lang="en-US" sz="133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设置缓存，提高二次构建性能（Webpack会将构建信息缓存到磁盘上，下次构建时可以直接从缓存中读取，而不需要重新计算所有模块和依赖。）</a:t>
            </a:r>
            <a:endParaRPr lang="en-US" sz="133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184" y="1176338"/>
            <a:ext cx="6947582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24400" y="2308334"/>
            <a:ext cx="1653260" cy="19450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 4中可以通过使用第三方插件 hard-source-webpack-plugin 来实现</a:t>
            </a:r>
            <a:endParaRPr lang="en-US" sz="860" dirty="0"/>
          </a:p>
        </p:txBody>
      </p:sp>
      <p:sp>
        <p:nvSpPr>
          <p:cNvPr id="8" name="Text 3"/>
          <p:cNvSpPr/>
          <p:nvPr/>
        </p:nvSpPr>
        <p:spPr>
          <a:xfrm>
            <a:off x="1882138" y="2697337"/>
            <a:ext cx="1653260" cy="15560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6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 5中启用了文件系统缓存</a:t>
            </a:r>
            <a:br>
              <a:rPr lang="en-US" sz="86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// webpack.config.js</a:t>
            </a:r>
            <a:b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module.exports = {</a:t>
            </a:r>
            <a:b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cache: {</a:t>
            </a:r>
            <a:b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type: 'filesystem'</a:t>
            </a:r>
            <a:b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}</a:t>
            </a:r>
            <a:b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860" dirty="0"/>
          </a:p>
        </p:txBody>
      </p:sp>
      <p:sp>
        <p:nvSpPr>
          <p:cNvPr id="9" name="Text 4"/>
          <p:cNvSpPr/>
          <p:nvPr/>
        </p:nvSpPr>
        <p:spPr>
          <a:xfrm>
            <a:off x="5966662" y="1919332"/>
            <a:ext cx="1653260" cy="23340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Vite 内置了缓存机制，自动缓存依赖库，以加快构建速度。默认情况下，Vite 使用 node_modules/.vite 目录来存储缓存，可通过 cacheDir 选项自定义缓存目录。</a:t>
            </a:r>
            <a:endParaRPr lang="en-US" sz="86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多线程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多进程</a:t>
            </a:r>
            <a:endParaRPr 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863" y="1052512"/>
            <a:ext cx="535781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多线程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376238" y="2033588"/>
            <a:ext cx="4862513" cy="8858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23863" y="3443287"/>
            <a:ext cx="4862513" cy="8858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thread-loader</a:t>
            </a:r>
            <a:endParaRPr lang="en-US"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13465" y="2247736"/>
            <a:ext cx="1581807" cy="18163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HappyPack创建了多个线程池，每个线程独立处理模块（如JS、CSS等）。</a:t>
            </a:r>
            <a:endParaRPr lang="en-US" sz="1215" dirty="0"/>
          </a:p>
        </p:txBody>
      </p:sp>
      <p:sp>
        <p:nvSpPr>
          <p:cNvPr id="8" name="Text 3"/>
          <p:cNvSpPr/>
          <p:nvPr/>
        </p:nvSpPr>
        <p:spPr>
          <a:xfrm>
            <a:off x="3957473" y="2247736"/>
            <a:ext cx="1581807" cy="18163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通过缓存已处理的模块，避免重复编译，进一步加快构建速度。</a:t>
            </a:r>
            <a:endParaRPr lang="en-US" sz="1215" dirty="0"/>
          </a:p>
        </p:txBody>
      </p:sp>
      <p:sp>
        <p:nvSpPr>
          <p:cNvPr id="9" name="Text 4"/>
          <p:cNvSpPr/>
          <p:nvPr/>
        </p:nvSpPr>
        <p:spPr>
          <a:xfrm>
            <a:off x="6601482" y="2247736"/>
            <a:ext cx="1581807" cy="18163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曾是Webpack 4的并行处理工具，但由于不再维护，建议迁移到更现代的工具或直接使用Webpack 5内置的并行功能。</a:t>
            </a:r>
            <a:endParaRPr lang="en-US" sz="121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thread-loader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6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在执行时会启动多个工作线程，每个线程处理不同的模块转换任务（如Babel、CSS预处理），从而减少单线程阻塞，提高构建效率。</a:t>
            </a:r>
            <a:br>
              <a:rPr lang="en-US" sz="6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test: /.js$/,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use: [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{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loader: 'thread-loader',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options: {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  workers: 2 // 你可以根据CPU的核心数配置，线程数设置不当可能导致性能瓶颈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},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},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'babel-loader'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]</a:t>
            </a:r>
            <a:b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63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</a:t>
            </a:r>
            <a:endParaRPr lang="en-US" sz="63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多进程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多进程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Parallel-Webpack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TerserPlugin</a:t>
            </a:r>
            <a:endParaRPr lang="en-US" sz="13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TerserPlugin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9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可以在多进程中并行压缩JavaScript代码，从而减少构建时间。</a:t>
            </a:r>
            <a:br>
              <a:rPr lang="en-US" sz="9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optimization: {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minimize: true,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minimizer: [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new TerserPlugin({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parallel: true, // 启用多进程并行运行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}),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],</a:t>
            </a:r>
            <a:b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91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},</a:t>
            </a:r>
            <a:endParaRPr lang="en-US" sz="91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9700" y="1352550"/>
            <a:ext cx="2424112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Parallel-Webpack 利用 Node.js 的 child_process 模块来创建多个独立的Webpack进程，每个进程负责一部分构建任务。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338763" y="1352550"/>
            <a:ext cx="2424112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适合用于多配置的构建任务，例如多页面应用程序的不同页面打包。</a:t>
            </a:r>
            <a:endParaRPr lang="en-US"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525" y="114300"/>
            <a:ext cx="83629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精简作业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1400175" y="1647825"/>
            <a:ext cx="2628900" cy="27527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减少步骤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119688" y="1647825"/>
            <a:ext cx="2628900" cy="27527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缩减范围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</a:t>
            </a:r>
            <a:endParaRPr lang="en-US" sz="35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减少步骤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非必要不生成SourceMap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SourceMap是编译后代码和原始代码的映射，不发布到生产，通常做法是上传到异常监控服务器，用于解析线上错误信息
</a:t>
            </a:r>
            <a:endParaRPr lang="en-US" sz="119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在开发阶段禁止不必要的产物优化
</a:t>
            </a:r>
            <a:endParaRPr lang="en-US" sz="119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最小watch范围
</a:t>
            </a:r>
            <a:endParaRPr lang="en-US" sz="119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跳过ts类型检查
</a:t>
            </a:r>
            <a:endParaRPr lang="en-US" sz="119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eslint忽略检查</a:t>
            </a:r>
            <a:endParaRPr lang="en-US" sz="119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缩减范围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优化Loader配置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优化resolve.modules配置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优化resolve.alias配置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优化resolve.extensions配置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优化resolve.noParse配置</a:t>
            </a:r>
            <a:endParaRPr lang="en-US" sz="1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优化Loader配置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优化Loader配置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通过cacheDirectory选项开启缓存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通过include、exclude来减少被处理的文件。</a:t>
            </a:r>
            <a:endParaRPr lang="en-US" sz="13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优化resolve.modules配置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优化resolve.modules配置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用于配置Webpack去哪些目录下寻找第三方模块。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当安装的第三方模块都放在项目根目录的./node modules目录下时，就没有必要按照默认的方式去一层层地寻找，可以指明存放第三方模块的绝对路径，以减少寻找。</a:t>
            </a:r>
            <a:endParaRPr lang="en-US" sz="13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0" y="1033463"/>
            <a:ext cx="52387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优化resolve.alias配置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76263" y="2847975"/>
            <a:ext cx="8343900" cy="1685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通过别名来将原导入路径映射成一个新的导入路径。</a:t>
            </a:r>
            <a:endParaRPr lang="en-US" sz="1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288" y="423862"/>
            <a:ext cx="7524750" cy="5143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3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优化resolve.extensions配置</a:t>
            </a:r>
            <a:endParaRPr lang="en-US" sz="2030" dirty="0"/>
          </a:p>
        </p:txBody>
      </p:sp>
      <p:sp>
        <p:nvSpPr>
          <p:cNvPr id="4" name="Text 1"/>
          <p:cNvSpPr/>
          <p:nvPr/>
        </p:nvSpPr>
        <p:spPr>
          <a:xfrm>
            <a:off x="914400" y="1604963"/>
            <a:ext cx="490537" cy="152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NO.1</a:t>
            </a:r>
            <a:endParaRPr lang="en-US" sz="980" dirty="0"/>
          </a:p>
        </p:txBody>
      </p:sp>
      <p:sp>
        <p:nvSpPr>
          <p:cNvPr id="5" name="Text 2"/>
          <p:cNvSpPr/>
          <p:nvPr/>
        </p:nvSpPr>
        <p:spPr>
          <a:xfrm>
            <a:off x="995362" y="1843088"/>
            <a:ext cx="1866900" cy="3286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120" dirty="0"/>
          </a:p>
        </p:txBody>
      </p:sp>
      <p:sp>
        <p:nvSpPr>
          <p:cNvPr id="6" name="Text 3"/>
          <p:cNvSpPr/>
          <p:nvPr/>
        </p:nvSpPr>
        <p:spPr>
          <a:xfrm>
            <a:off x="962025" y="2447925"/>
            <a:ext cx="1862138" cy="18145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频率出现最高的文件后缀要优先放在最前面，以做到尽快退出寻找过程。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524250" y="1604963"/>
            <a:ext cx="490537" cy="152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NO.2</a:t>
            </a:r>
            <a:endParaRPr lang="en-US" sz="980" dirty="0"/>
          </a:p>
        </p:txBody>
      </p:sp>
      <p:sp>
        <p:nvSpPr>
          <p:cNvPr id="8" name="Text 5"/>
          <p:cNvSpPr/>
          <p:nvPr/>
        </p:nvSpPr>
        <p:spPr>
          <a:xfrm>
            <a:off x="3605213" y="1843088"/>
            <a:ext cx="1866900" cy="3286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120" dirty="0"/>
          </a:p>
        </p:txBody>
      </p:sp>
      <p:sp>
        <p:nvSpPr>
          <p:cNvPr id="9" name="Text 6"/>
          <p:cNvSpPr/>
          <p:nvPr/>
        </p:nvSpPr>
        <p:spPr>
          <a:xfrm>
            <a:off x="3571875" y="2447925"/>
            <a:ext cx="1862138" cy="18145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后缀尝试列表要尽可能小，不要将项目中不可能存在的情况写到后缀尝试列表中。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34100" y="1604963"/>
            <a:ext cx="490537" cy="152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NO.3</a:t>
            </a:r>
            <a:endParaRPr lang="en-US" sz="980" dirty="0"/>
          </a:p>
        </p:txBody>
      </p:sp>
      <p:sp>
        <p:nvSpPr>
          <p:cNvPr id="11" name="Text 8"/>
          <p:cNvSpPr/>
          <p:nvPr/>
        </p:nvSpPr>
        <p:spPr>
          <a:xfrm>
            <a:off x="6215063" y="1843088"/>
            <a:ext cx="1866900" cy="3286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120" dirty="0"/>
          </a:p>
        </p:txBody>
      </p:sp>
      <p:sp>
        <p:nvSpPr>
          <p:cNvPr id="12" name="Text 9"/>
          <p:cNvSpPr/>
          <p:nvPr/>
        </p:nvSpPr>
        <p:spPr>
          <a:xfrm>
            <a:off x="6181725" y="2447925"/>
            <a:ext cx="1862138" cy="18145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在源码中写导入语句时，要尽可能带上后缀，从而可以避免寻找过程。</a:t>
            </a:r>
            <a:endParaRPr lang="en-US" sz="1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让Webpack忽略对部分没采用模块化的文件的递归解析和处理。一些库如jQuery、ChartJS庞大又没有采用模块化标准，让Webpack去解析这些文件既耗时又没有意义</a:t>
            </a:r>
            <a:endParaRPr lang="en-US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高效作业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高效作业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使用更快的编译工具</a:t>
            </a:r>
            <a:endParaRPr lang="en-US" sz="13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使用更快的编译工具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ESBuild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SWC</a:t>
            </a:r>
            <a:endParaRPr lang="en-US" sz="1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775" y="214312"/>
            <a:ext cx="81724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ESBuild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543425" y="1333500"/>
            <a:ext cx="4114800" cy="14239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 esbuild 作为 loader 使用，代替 Babel 等工具，提供极快的 JavaScript 和 TypeScript 编译速度。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543425" y="3048000"/>
            <a:ext cx="4114800" cy="14239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 Go 语言编写， 在运行时具有更高的执行效率。重视并行化和单次遍历 AST 的技术，尽可能减少重复工作，提高编译速度。 采用了一些高效的数据结构和算法来处理常见的编译任务，如依赖分析、模块打包等。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37" y="414337"/>
            <a:ext cx="81343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4729163" y="1700213"/>
            <a:ext cx="1447800" cy="2809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48187" y="2152650"/>
            <a:ext cx="1833563" cy="2300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自我介绍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972300" y="1700213"/>
            <a:ext cx="1447800" cy="2809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781800" y="2152650"/>
            <a:ext cx="1833563" cy="2300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开场导入</a:t>
            </a:r>
            <a:endParaRPr lang="en-US" sz="1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test: /.js$/,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loader: 'esbuild-loader', // esbuild esbuild-loader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options: {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loader: 'js'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target: 'es2015',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},</a:t>
            </a:r>
            <a:b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},</a:t>
            </a:r>
            <a:endParaRPr lang="en-US" sz="1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SWC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SWC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99670" y="1516610"/>
            <a:ext cx="2653205" cy="26486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类似于 esbuild，但专注于更快的 JS/TS 编译和打包。速度非常快，并且提供了对新语法的良好支持。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548477" y="1516610"/>
            <a:ext cx="2653205" cy="26486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 Rust 编写的。重视并行化和单次遍历 AST 的技术，支持增量编译，只编译自上次编译以来发生变化的部分代码。</a:t>
            </a:r>
            <a:endParaRPr lang="en-US" sz="135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类似于 esbuild，但专注于更快的 JS/TS 编译和打包。速度非常快，并且提供了对新语法的良好支持。</a:t>
            </a:r>
            <a:endParaRPr lang="en-US" sz="133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类似于 esbuild，但专注于更快的 JS/TS 编译和打包。速度非常快，并且提供了对新语法的良好支持。</a:t>
            </a:r>
            <a:endParaRPr lang="en-US" sz="133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39892" y="1277500"/>
            <a:ext cx="2919905" cy="313602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test: /.js$/,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loader: 'swc-loader', //  @swc/core swc-loader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options: {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jsc: {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parser: {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  syntax: 'ecmascript‘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},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  target: 'es2015',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},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},</a:t>
            </a:r>
            <a:b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08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},</a:t>
            </a:r>
            <a:endParaRPr lang="en-US" sz="108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0188" y="714375"/>
            <a:ext cx="1771650" cy="12906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利用代码生成工具</a:t>
            </a:r>
            <a:endParaRPr lang="en-US" sz="1260" dirty="0"/>
          </a:p>
        </p:txBody>
      </p:sp>
      <p:sp>
        <p:nvSpPr>
          <p:cNvPr id="4" name="Text 1"/>
          <p:cNvSpPr/>
          <p:nvPr/>
        </p:nvSpPr>
        <p:spPr>
          <a:xfrm>
            <a:off x="3686175" y="3133725"/>
            <a:ext cx="1771650" cy="1500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模块化开发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通过Vue的单文件组件(SFC)将代码分解为独立模块，提高代码复用性和可维护性。</a:t>
            </a:r>
            <a:endParaRPr lang="en-US" sz="1260" dirty="0"/>
          </a:p>
        </p:txBody>
      </p:sp>
      <p:sp>
        <p:nvSpPr>
          <p:cNvPr id="5" name="Text 2"/>
          <p:cNvSpPr/>
          <p:nvPr/>
        </p:nvSpPr>
        <p:spPr>
          <a:xfrm>
            <a:off x="5867400" y="714375"/>
            <a:ext cx="1771650" cy="12906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代码规范与Lint工具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使用ESLint等工具确保代码风格统一，减少错误，提高开发效率。</a:t>
            </a:r>
            <a:endParaRPr lang="en-US" sz="126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250" y="347663"/>
            <a:ext cx="83629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利用代码生成工具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1488" y="1938337"/>
            <a:ext cx="2390775" cy="27527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通过使用代码生成工具，自动生成模板代码，减少重复劳动，提升开发效率和代码一致性。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96013" y="2943225"/>
            <a:ext cx="2495550" cy="17668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如何通过 VSCode 扩展和自定义代码片段来实现自动化代码生成</a:t>
            </a:r>
            <a:endParaRPr lang="en-US" sz="1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3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如何通过 VSCode 扩展和自定义代码片段来实现自动化代码生成</a:t>
            </a:r>
            <a:endParaRPr lang="en-US" sz="203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VSCode 的代码片段功能</a:t>
            </a:r>
            <a:endParaRPr lang="en-US" sz="1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VSCode 的代码片段功能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VSCode 的代码片段功能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53687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配置Vue 组件代码片段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5332358" y="1438439"/>
            <a:ext cx="2919905" cy="28141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使用代码片段</a:t>
            </a:r>
            <a:endParaRPr lang="en-US" sz="13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5288" y="423862"/>
            <a:ext cx="8358188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24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配置Vue 组件代码片段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247775" y="2185988"/>
            <a:ext cx="1609725" cy="2762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52525" y="2628900"/>
            <a:ext cx="1809750" cy="16430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1、设置-首选项-配置用户代码片段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767137" y="2185988"/>
            <a:ext cx="1609725" cy="2762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667125" y="2628900"/>
            <a:ext cx="1809750" cy="16430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2、创建一个Vue语言的片段文件vue.json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86500" y="2185988"/>
            <a:ext cx="1609725" cy="2762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81725" y="2628900"/>
            <a:ext cx="1809750" cy="16430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3、按固定格式创建片段</a:t>
            </a:r>
            <a:endParaRPr lang="en-US" sz="1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1200" y="1333500"/>
            <a:ext cx="5429250" cy="24812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开场导入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说明价值</a:t>
            </a:r>
            <a:endParaRPr lang="en-US" sz="1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2、创建一个Vue语言的片段文件vue.json</a:t>
            </a:r>
            <a:endParaRPr lang="en-US" sz="112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3、按固定格式创建片段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{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"给片段取名": {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"prefix": '片段提示词',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"body": [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"代码段第一行",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"代码段第二行",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"......",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"代码段最后一行"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],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"description": "片段描述"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}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br>
              <a:rPr lang="en-US" sz="11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9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19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6375" y="457200"/>
            <a:ext cx="3248025" cy="10572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1、打开需要插入代码段的文件</a:t>
            </a:r>
            <a:b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286375" y="2071688"/>
            <a:ext cx="3248025" cy="10572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2、输入代码片段的前缀（例如 func 等）</a:t>
            </a:r>
            <a:b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286375" y="3686175"/>
            <a:ext cx="3248025" cy="10572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3、按 Tab 键展开代码片段</a:t>
            </a:r>
            <a:b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图片</a:t>
            </a:r>
            <a:endParaRPr lang="en-US" sz="14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endParaRPr lang="en-US" sz="35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428625"/>
            <a:ext cx="2719388" cy="11239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简化调试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304800" y="1609725"/>
            <a:ext cx="2719388" cy="33480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367088" y="685800"/>
            <a:ext cx="5372100" cy="18478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367088" y="2976563"/>
            <a:ext cx="5372100" cy="18478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1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使用调试工具</a:t>
            </a:r>
            <a:endParaRPr lang="en-US" sz="1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使用调试工具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使用调试工具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372" y="2509838"/>
            <a:ext cx="2110609" cy="14714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8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 Devtools</a:t>
            </a:r>
            <a:br>
              <a:rPr lang="en-US" sz="128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实时调试组件树</a:t>
            </a:r>
            <a:b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Vuex 状态管理调试</a:t>
            </a:r>
            <a:b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Vuex 时间旅行调试</a:t>
            </a:r>
            <a:endParaRPr lang="en-US" sz="1285" dirty="0"/>
          </a:p>
        </p:txBody>
      </p:sp>
      <p:sp>
        <p:nvSpPr>
          <p:cNvPr id="8" name="Text 3"/>
          <p:cNvSpPr/>
          <p:nvPr/>
        </p:nvSpPr>
        <p:spPr>
          <a:xfrm>
            <a:off x="3635594" y="2509838"/>
            <a:ext cx="2110609" cy="14714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8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Chrome DevTools</a:t>
            </a:r>
            <a:br>
              <a:rPr lang="en-US" sz="128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实时调试和编辑 DOM</a:t>
            </a:r>
            <a:b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监控网络请求</a:t>
            </a:r>
            <a:b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JavaScript 调试</a:t>
            </a:r>
            <a:b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性能分析</a:t>
            </a:r>
            <a:endParaRPr lang="en-US" sz="1285" dirty="0"/>
          </a:p>
        </p:txBody>
      </p:sp>
      <p:sp>
        <p:nvSpPr>
          <p:cNvPr id="9" name="Text 4"/>
          <p:cNvSpPr/>
          <p:nvPr/>
        </p:nvSpPr>
        <p:spPr>
          <a:xfrm>
            <a:off x="6242816" y="2509838"/>
            <a:ext cx="2110609" cy="14714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8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移动设备远程调试</a:t>
            </a:r>
            <a:br>
              <a:rPr lang="en-US" sz="1285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85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 chrome://inspect，你可以在 Chrome 中远程调试 Android 设备上的应用</a:t>
            </a:r>
            <a:endParaRPr lang="en-US" sz="128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1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05088" y="157163"/>
            <a:ext cx="3976687" cy="5953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3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Webpack配置层面优化</a:t>
            </a:r>
            <a:endParaRPr lang="en-US" sz="2310" dirty="0"/>
          </a:p>
        </p:txBody>
      </p:sp>
      <p:sp>
        <p:nvSpPr>
          <p:cNvPr id="4" name="Text 1"/>
          <p:cNvSpPr/>
          <p:nvPr/>
        </p:nvSpPr>
        <p:spPr>
          <a:xfrm>
            <a:off x="642938" y="1709738"/>
            <a:ext cx="2333625" cy="22288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启用Source Maps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67437" y="1709738"/>
            <a:ext cx="2333625" cy="22288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环境特定调试配置</a:t>
            </a:r>
            <a:endParaRPr lang="en-US" sz="14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启用Source Maps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 Webpack 中配置 devtool: 'source-map'，生成精确的源码映射。开发环境下使用 eval-source-map 提升构建速度，生产环境下使用 source-map 提供高精度调试。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说明价值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如果不重视，可能导致的问题</a:t>
            </a:r>
            <a:endParaRPr lang="en-US" sz="1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8263" y="1223963"/>
            <a:ext cx="2976562" cy="4095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环境特定调试配置</a:t>
            </a:r>
            <a:endParaRPr lang="en-US" sz="1540" dirty="0"/>
          </a:p>
        </p:txBody>
      </p:sp>
      <p:sp>
        <p:nvSpPr>
          <p:cNvPr id="4" name="Text 1"/>
          <p:cNvSpPr/>
          <p:nvPr/>
        </p:nvSpPr>
        <p:spPr>
          <a:xfrm>
            <a:off x="5148263" y="1695450"/>
            <a:ext cx="2976562" cy="20478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Webpack 的 DefinePlugin 插件，为不同环境设置特定的调试配置。例如，在开发环境中启用详细的日志，在生产环境中关闭调试信息。</a:t>
            </a:r>
            <a:endParaRPr lang="en-US" sz="14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编写详细的单元测试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启用详细的错误日志</a:t>
            </a:r>
            <a:endParaRPr lang="en-US" sz="14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编写详细的单元测试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编写详细的单元测试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35794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集成 CI/CD</a:t>
            </a:r>
            <a:b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在每次代码提交后自动运行测试，确保代码的稳定性和质量。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1028372" y="1815498"/>
            <a:ext cx="3241784" cy="26945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Vue Test Utils</a:t>
            </a:r>
            <a:br>
              <a:rPr lang="en-US" sz="135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35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 Vue Test Utils，编写组件的单元测试，确保组件在不同状态下的行为符合预期。</a:t>
            </a:r>
            <a:endParaRPr lang="en-US" sz="13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613" y="347663"/>
            <a:ext cx="83629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启用详细的错误日志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95338" y="2624138"/>
            <a:ext cx="2133600" cy="1881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全局错误处理</a:t>
            </a:r>
            <a:b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 errorHandler 捕获未处理的错误，记录错误日志，并在 UI 中显示用户友好的提示。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681413" y="2624138"/>
            <a:ext cx="2133600" cy="1881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日志收集与监控</a:t>
            </a:r>
            <a:b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将捕获的错误日志上传到服务器，实时监控应用中的错误情况。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67488" y="2624138"/>
            <a:ext cx="2133600" cy="18811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用户友好的错误提示</a:t>
            </a:r>
            <a:br>
              <a:rPr lang="en-US" sz="1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当应用出现错误时，向用户提供清晰的错误提示，并建议用户刷新页面或联系支持团队。</a:t>
            </a:r>
            <a:endParaRPr lang="en-US" sz="14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2062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619125" y="3119438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endParaRPr lang="en-US" sz="35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9325" y="285750"/>
            <a:ext cx="47053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24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提升性能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266825" y="2662238"/>
            <a:ext cx="1614488" cy="1585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基础的Web技术层面优化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762375" y="2662238"/>
            <a:ext cx="1614488" cy="1585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构建工具优化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1738" y="2662238"/>
            <a:ext cx="1614488" cy="1585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Vue代码层面的优化</a:t>
            </a:r>
            <a:endParaRPr lang="en-US" sz="14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76613" y="1328738"/>
            <a:ext cx="2386013" cy="24812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使用性能监控工具
</a:t>
            </a:r>
            <a:endParaRPr lang="en-US" sz="12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预加载
</a:t>
            </a:r>
            <a:endParaRPr lang="en-US" sz="12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开启gzip压缩
</a:t>
            </a:r>
            <a:endParaRPr lang="en-US" sz="12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CDN的使用
</a:t>
            </a:r>
            <a:endParaRPr lang="en-US" sz="12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浏览器缓存</a:t>
            </a:r>
            <a:endParaRPr lang="en-US" sz="126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使用性能监控工具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通过Webpack 使用 webpack-bundle-analyzer、Vite 使用 vite-plugin-visualizer，可以全面分析和监控 Webpack 和 Vite 项目的性能，从而进行针对性的优化，提高项目的运行效率和用户体验。</a:t>
            </a:r>
            <a:b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分析并可视化打包后的模块大小和依赖关系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集成性能监控工具，如Lighthouse、WebPageTest等，进行性能分析。通过性能监控工具，分析和监控页面性能，发现性能瓶颈并进行优化，提高页面性能。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12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在开发过程中，未及时发现和优化过大的资源文件，可能会在发布后影响性能。</a:t>
            </a:r>
            <a:endParaRPr lang="en-US" sz="14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在开发过程中，未及时发现和优化过大的资源文件，可能会在发布后影响性能。</a:t>
            </a:r>
            <a:endParaRPr lang="en-US" sz="182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解决方案：对打包后的文件进行检查，识别并警告超过大小限制的文件，确保在发布前进行优化。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如果不重视，可能导致的问题</a:t>
            </a:r>
            <a:endParaRPr lang="en-US" sz="2660" dirty="0"/>
          </a:p>
        </p:txBody>
      </p:sp>
      <p:pic>
        <p:nvPicPr>
          <p:cNvPr id="4" name="Image 1" descr="https://assets.mindshow.fun/themes/red_line_business_summary_universal_vplus_standard_en_20240719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525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350" y="300037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C7484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如果不重视，可能导致的问题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72" y="1176338"/>
            <a:ext cx="7449207" cy="3333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070006" y="1590182"/>
            <a:ext cx="5021317" cy="98403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用户流失率高：慢速加载页面会导致用户耐心消失，用户流失率增加。例如，Google发现，当页面加载时间从1秒增加到3秒，跳出率增加32%​</a:t>
            </a:r>
            <a:endParaRPr lang="en-US" sz="1215" dirty="0"/>
          </a:p>
        </p:txBody>
      </p:sp>
      <p:sp>
        <p:nvSpPr>
          <p:cNvPr id="8" name="Text 3"/>
          <p:cNvSpPr/>
          <p:nvPr/>
        </p:nvSpPr>
        <p:spPr>
          <a:xfrm>
            <a:off x="1580165" y="3112212"/>
            <a:ext cx="5021317" cy="98403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1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页面响应慢影响业务转化：用户在页面上的停留时间缩短，点击率和转化率降低，直接影响业务收入。Mobify的报告显示，每100毫秒的加载速度提升，带来了1.55%的转化率提升</a:t>
            </a:r>
            <a:endParaRPr lang="en-US" sz="121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685800"/>
            <a:ext cx="1981200" cy="1695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检查静态资源文件的体积：确保文件大小在预期范围内。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6519863" y="685800"/>
            <a:ext cx="1981200" cy="1695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 gzip 压缩文件：进一步减少文件体积。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2938" y="2833688"/>
            <a:ext cx="1981200" cy="1695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警告超限文件：识别并警告那些超过预期大小的文件。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19863" y="2833688"/>
            <a:ext cx="1981200" cy="1695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生成日志和上传数据：记录所有静态资源文件的信息，并上传到服务器进行性能监控。</a:t>
            </a:r>
            <a:endParaRPr lang="en-US" sz="14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328613"/>
            <a:ext cx="80962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预加载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876300" y="1471613"/>
            <a:ext cx="7391400" cy="2786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DNS Prefetch</a:t>
            </a:r>
            <a:b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允许浏览器提前解析域名，以便在需要时更快地建立连接。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Preconnect</a:t>
            </a:r>
            <a:b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允许浏览器在实际请求资源之前提前建立与指定域名的连接，包括 DNS 解析、TCP 握手和 TLS 协商。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Preload</a:t>
            </a:r>
            <a:b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允许浏览器在页面加载时提前获取高优先级资源，这些资源将在当前页面中很快需要。</a:t>
            </a:r>
            <a:b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5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使用Preload标签预加载资源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Prefetch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Prerender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选择性加载 JavaScript 模块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Async 和 Defer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HTTP/2 Server Push
</a:t>
            </a:r>
            <a:endParaRPr lang="en-US" sz="56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5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native</a:t>
            </a:r>
            <a:endParaRPr lang="en-US" sz="56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88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允许浏览器在空闲时间提前获取将来可能需要的资源（通常是下一页或未来某个时刻可能用到的资源），但这些资源的优先级较低。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53013" y="1181100"/>
            <a:ext cx="2324100" cy="3100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使用Webpack的prefetch功能</a:t>
            </a:r>
            <a:endParaRPr lang="en-US" sz="14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1319213"/>
            <a:ext cx="2300288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59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使用Webpack的prefetch功能</a:t>
            </a:r>
            <a:endParaRPr lang="en-US" sz="2590" dirty="0"/>
          </a:p>
        </p:txBody>
      </p:sp>
      <p:sp>
        <p:nvSpPr>
          <p:cNvPr id="4" name="Text 1"/>
          <p:cNvSpPr/>
          <p:nvPr/>
        </p:nvSpPr>
        <p:spPr>
          <a:xfrm>
            <a:off x="4462463" y="1319213"/>
            <a:ext cx="3667125" cy="3038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// src/index.js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import(/</a:t>
            </a:r>
            <a:r>
              <a:rPr lang="en-US" sz="1400" i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webpackPrefetch: true </a:t>
            </a: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 './moduleA.js').then(moduleA =&gt;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moduleA.doSomething();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});</a:t>
            </a:r>
            <a:endParaRPr lang="en-US" sz="1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Prerender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允许浏览器提前渲染用户可能访问的下一个页面，包括获取所有相关资源并在后台渲染页面。一旦用户导航到该页面，可以实现瞬时加载。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兼容性较差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特性检测：通过 JavaScript 进行特性检测，根据浏览器的支持情况动态加载资源。</a:t>
            </a:r>
            <a:br>
              <a:rPr lang="en-US" sz="126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26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('relList' in document.createElement('link') &amp;&amp; document.createElement('link').relList.supports('preload')) {</a:t>
            </a:r>
            <a:endParaRPr lang="en-US" sz="126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725" y="376238"/>
            <a:ext cx="4086225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选择性加载 JavaScript 模块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504825" y="1309688"/>
            <a:ext cx="3048000" cy="33575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Module/nomodule 允许浏览器根据支持情况选择性加载 JavaScript 模块。现代浏览器支持 </a:t>
            </a: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，而旧版浏览器不支持。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endParaRPr lang="en-US" sz="14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Async 和 Defer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允许浏览器异步加载 JavaScript 脚本，而不会阻塞页面的解析。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endParaRPr lang="en-US" sz="14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962" y="214312"/>
            <a:ext cx="3233738" cy="10239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31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HTTP/2 Server Push</a:t>
            </a:r>
            <a:endParaRPr lang="en-US" sz="2310" dirty="0"/>
          </a:p>
        </p:txBody>
      </p:sp>
      <p:sp>
        <p:nvSpPr>
          <p:cNvPr id="4" name="Text 1"/>
          <p:cNvSpPr/>
          <p:nvPr/>
        </p:nvSpPr>
        <p:spPr>
          <a:xfrm>
            <a:off x="461962" y="1676400"/>
            <a:ext cx="3233738" cy="3033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允许服务器在客户端请求之前主动推送资源到客户端，可以减少等待时间。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在服务器配置中添加推送资源的配置（例如 Nginx）：</a:t>
            </a:r>
            <a:br>
              <a:rPr lang="en-US" sz="14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location / {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http2_push /path/to/resource.js;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http2_push /path/to/style.css;</a:t>
            </a:r>
            <a:b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native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HtmlWebpackPlugin</a:t>
            </a:r>
            <a:b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生成HTML文件，并将打包后的资源文件自动引入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cleanWebpckPlugin</a:t>
            </a:r>
            <a:b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每次构建前清理输出目录中文件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copyWebpackPlugin</a:t>
            </a:r>
            <a:b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静态资源直接复制到输出目录
</a:t>
            </a:r>
            <a:endParaRPr lang="en-US" sz="112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插件</a:t>
            </a:r>
            <a:br>
              <a:rPr lang="en-US" sz="112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</a:br>
            <a:r>
              <a:rPr lang="en-US" sz="112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将自己逻辑融入到webpack构建流程中，实现一些额外的功能——打包优化、资源管理、注入环境变量</a:t>
            </a:r>
            <a:endParaRPr lang="en-US" sz="112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881063"/>
            <a:ext cx="3652838" cy="6762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开启gzip压缩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09625" y="1704975"/>
            <a:ext cx="3652838" cy="29765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一种用来改进web应用程序性能的技术，web服务器和客户端（浏览器）必须共同支持gzip。
</a:t>
            </a:r>
            <a:endParaRPr lang="en-US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gzip压缩效率非常高，通常可以达到70%的压缩率</a:t>
            </a:r>
            <a:endParaRPr lang="en-US" sz="1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Y3MTVmNjY5NGMwYjk3MzZhYTdkYmI0M2QzMTM0Nm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15437</Words>
  <Application>WPS 演示</Application>
  <PresentationFormat>On-screen Show (16:9)</PresentationFormat>
  <Paragraphs>955</Paragraphs>
  <Slides>160</Slides>
  <Notes>160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73" baseType="lpstr">
      <vt:lpstr>Arial</vt:lpstr>
      <vt:lpstr>宋体</vt:lpstr>
      <vt:lpstr>Wingdings</vt:lpstr>
      <vt:lpstr>Noto Sans SC</vt:lpstr>
      <vt:lpstr>Segoe Print</vt:lpstr>
      <vt:lpstr>Noto Sans SC</vt:lpstr>
      <vt:lpstr>Noto Sans SC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Vue项目最佳实践</dc:title>
  <dc:creator>MindShow.fun</dc:creator>
  <dc:subject>SUBTITLE HERE</dc:subject>
  <cp:lastModifiedBy>跳跃的灵魂.｡oOＯ〇</cp:lastModifiedBy>
  <cp:revision>2</cp:revision>
  <dcterms:created xsi:type="dcterms:W3CDTF">2024-08-13T07:43:00Z</dcterms:created>
  <dcterms:modified xsi:type="dcterms:W3CDTF">2024-08-15T01:52:18Z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EE06A550922C418AB2A2A05D8EFC6D68_12</vt:lpwstr>
  </property>
  <property fmtid="{D5CDD505-2E9C-101B-9397-08002B2CF9AE}" pid="3" name="KSOProductBuildVer">
    <vt:lpwstr>2052-12.1.0.16929</vt:lpwstr>
  </property>
</Properties>
</file>